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9"/>
  </p:notesMasterIdLst>
  <p:handoutMasterIdLst>
    <p:handoutMasterId r:id="rId40"/>
  </p:handoutMasterIdLst>
  <p:sldIdLst>
    <p:sldId id="256" r:id="rId2"/>
    <p:sldId id="329" r:id="rId3"/>
    <p:sldId id="328" r:id="rId4"/>
    <p:sldId id="324" r:id="rId5"/>
    <p:sldId id="259" r:id="rId6"/>
    <p:sldId id="257" r:id="rId7"/>
    <p:sldId id="284" r:id="rId8"/>
    <p:sldId id="258" r:id="rId9"/>
    <p:sldId id="325" r:id="rId10"/>
    <p:sldId id="326" r:id="rId11"/>
    <p:sldId id="332" r:id="rId12"/>
    <p:sldId id="285" r:id="rId13"/>
    <p:sldId id="287" r:id="rId14"/>
    <p:sldId id="288" r:id="rId15"/>
    <p:sldId id="289" r:id="rId16"/>
    <p:sldId id="290" r:id="rId17"/>
    <p:sldId id="291" r:id="rId18"/>
    <p:sldId id="340" r:id="rId19"/>
    <p:sldId id="293" r:id="rId20"/>
    <p:sldId id="294" r:id="rId21"/>
    <p:sldId id="295" r:id="rId22"/>
    <p:sldId id="297" r:id="rId23"/>
    <p:sldId id="298" r:id="rId24"/>
    <p:sldId id="299" r:id="rId25"/>
    <p:sldId id="335" r:id="rId26"/>
    <p:sldId id="333" r:id="rId27"/>
    <p:sldId id="336" r:id="rId28"/>
    <p:sldId id="301" r:id="rId29"/>
    <p:sldId id="302" r:id="rId30"/>
    <p:sldId id="334" r:id="rId31"/>
    <p:sldId id="306" r:id="rId32"/>
    <p:sldId id="309" r:id="rId33"/>
    <p:sldId id="303" r:id="rId34"/>
    <p:sldId id="338" r:id="rId35"/>
    <p:sldId id="339" r:id="rId36"/>
    <p:sldId id="337" r:id="rId37"/>
    <p:sldId id="278" r:id="rId38"/>
  </p:sldIdLst>
  <p:sldSz cx="9144000" cy="6858000" type="screen4x3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3A31"/>
    <a:srgbClr val="EC6C43"/>
    <a:srgbClr val="009DE0"/>
    <a:srgbClr val="EEDC3E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8B1032C-EA38-4F05-BA0D-38AFFFC7BED3}" styleName="Style léger 3 - Accentuation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Style léger 3 - Accentuation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944" autoAdjust="0"/>
  </p:normalViewPr>
  <p:slideViewPr>
    <p:cSldViewPr>
      <p:cViewPr varScale="1">
        <p:scale>
          <a:sx n="77" d="100"/>
          <a:sy n="77" d="100"/>
        </p:scale>
        <p:origin x="1632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6" d="100"/>
          <a:sy n="86" d="100"/>
        </p:scale>
        <p:origin x="-3810" y="-96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94CAEE-D75C-451A-B0D5-CD3130E9D223}" type="datetimeFigureOut">
              <a:rPr lang="fr-FR" smtClean="0"/>
              <a:t>29/11/2021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909BD5-8BCE-42E4-9437-6EDDFC8F063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2307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A1A2E8-BEAA-4C85-BEC1-86E7C9E307F3}" type="datetimeFigureOut">
              <a:rPr lang="fr-FR" smtClean="0"/>
              <a:t>29/11/2021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C44732-D117-4C51-8B39-75B27A91C6B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70870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F1B987-2ADF-4D41-9E59-B237C9E5679E}" type="slidenum">
              <a:rPr lang="fr-FR" smtClean="0"/>
              <a:pPr/>
              <a:t>2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1 - L’Université</a:t>
            </a:r>
            <a:r>
              <a:rPr lang="fr-FR" baseline="0" dirty="0"/>
              <a:t> </a:t>
            </a:r>
            <a:r>
              <a:rPr lang="fr-FR" baseline="0" dirty="0">
                <a:sym typeface="Wingdings" panose="05000000000000000000" pitchFamily="2" charset="2"/>
              </a:rPr>
              <a:t> </a:t>
            </a:r>
            <a:r>
              <a:rPr lang="fr-FR" dirty="0"/>
              <a:t>Enseignement général qui se professionnalise progressivement</a:t>
            </a:r>
          </a:p>
          <a:p>
            <a:r>
              <a:rPr lang="fr-FR" dirty="0"/>
              <a:t>2 - Les classes préparatoires aux grandes écoles (CPGE) </a:t>
            </a:r>
            <a:r>
              <a:rPr lang="fr-FR" dirty="0">
                <a:sym typeface="Wingdings" panose="05000000000000000000" pitchFamily="2" charset="2"/>
              </a:rPr>
              <a:t> Travail intensif centré sur la préparation de concours </a:t>
            </a:r>
          </a:p>
          <a:p>
            <a:r>
              <a:rPr lang="fr-FR" dirty="0"/>
              <a:t>3 - Écoles d’ingénieurs et de commerce </a:t>
            </a:r>
            <a:r>
              <a:rPr lang="fr-FR" dirty="0">
                <a:sym typeface="Wingdings" panose="05000000000000000000" pitchFamily="2" charset="2"/>
              </a:rPr>
              <a:t> Recrutement après le bac (prépa intégrée) avec une formation progressive </a:t>
            </a:r>
          </a:p>
          <a:p>
            <a:r>
              <a:rPr lang="fr-FR" dirty="0"/>
              <a:t>4 - Les formations professionnelles courtes : BTS, DUT </a:t>
            </a:r>
            <a:r>
              <a:rPr lang="fr-FR" dirty="0">
                <a:sym typeface="Wingdings" panose="05000000000000000000" pitchFamily="2" charset="2"/>
              </a:rPr>
              <a:t> Formations professionnelles en 2 ans</a:t>
            </a:r>
          </a:p>
          <a:p>
            <a:r>
              <a:rPr lang="fr-FR" dirty="0"/>
              <a:t>5 - Les écoles spécialisées </a:t>
            </a:r>
            <a:r>
              <a:rPr lang="fr-FR" dirty="0">
                <a:sym typeface="Wingdings" panose="05000000000000000000" pitchFamily="2" charset="2"/>
              </a:rPr>
              <a:t> Social, paramédical, art, architecture, sciences politiques…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F1B987-2ADF-4D41-9E59-B237C9E5679E}" type="slidenum">
              <a:rPr lang="fr-FR" smtClean="0"/>
              <a:pPr/>
              <a:t>3</a:t>
            </a:fld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F1B987-2ADF-4D41-9E59-B237C9E5679E}" type="slidenum">
              <a:rPr lang="fr-FR" smtClean="0"/>
              <a:pPr/>
              <a:t>4</a:t>
            </a:fld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F1B987-2ADF-4D41-9E59-B237C9E5679E}" type="slidenum">
              <a:rPr lang="fr-FR" smtClean="0"/>
              <a:pPr/>
              <a:t>11</a:t>
            </a:fld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F1B987-2ADF-4D41-9E59-B237C9E5679E}" type="slidenum">
              <a:rPr lang="fr-FR" smtClean="0"/>
              <a:pPr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81697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F1B987-2ADF-4D41-9E59-B237C9E5679E}" type="slidenum">
              <a:rPr lang="fr-FR" smtClean="0"/>
              <a:pPr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31938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riangle rectangle 10"/>
          <p:cNvSpPr/>
          <p:nvPr/>
        </p:nvSpPr>
        <p:spPr>
          <a:xfrm flipV="1">
            <a:off x="0" y="-6"/>
            <a:ext cx="9144000" cy="4429827"/>
          </a:xfrm>
          <a:prstGeom prst="rtTriangle">
            <a:avLst/>
          </a:prstGeom>
          <a:solidFill>
            <a:srgbClr val="009DE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13" name="Sous-titre 2"/>
          <p:cNvSpPr>
            <a:spLocks noGrp="1"/>
          </p:cNvSpPr>
          <p:nvPr>
            <p:ph type="subTitle" idx="1"/>
          </p:nvPr>
        </p:nvSpPr>
        <p:spPr>
          <a:xfrm>
            <a:off x="1989073" y="2341150"/>
            <a:ext cx="5462301" cy="2083093"/>
          </a:xfrm>
          <a:prstGeom prst="rect">
            <a:avLst/>
          </a:prstGeom>
          <a:solidFill>
            <a:srgbClr val="443A31"/>
          </a:solidFill>
        </p:spPr>
        <p:txBody>
          <a:bodyPr lIns="180000" tIns="180000" rIns="180000" bIns="180000" anchor="ctr"/>
          <a:lstStyle>
            <a:lvl1pPr marL="0" indent="0" algn="l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Modifiez le style des sous-titres du masque</a:t>
            </a: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pic>
        <p:nvPicPr>
          <p:cNvPr id="14" name="Image 13" descr="Animationx10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317" y="5350058"/>
            <a:ext cx="3184430" cy="1279341"/>
          </a:xfrm>
          <a:prstGeom prst="rect">
            <a:avLst/>
          </a:prstGeom>
        </p:spPr>
      </p:pic>
      <p:sp>
        <p:nvSpPr>
          <p:cNvPr id="15" name="Titre 14"/>
          <p:cNvSpPr>
            <a:spLocks noGrp="1"/>
          </p:cNvSpPr>
          <p:nvPr>
            <p:ph type="title"/>
          </p:nvPr>
        </p:nvSpPr>
        <p:spPr>
          <a:xfrm>
            <a:off x="203199" y="262056"/>
            <a:ext cx="6400800" cy="2066512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10068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pic>
        <p:nvPicPr>
          <p:cNvPr id="4" name="Image 3" descr="Animationx10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12" y="2703766"/>
            <a:ext cx="7688302" cy="3088766"/>
          </a:xfrm>
          <a:prstGeom prst="rect">
            <a:avLst/>
          </a:prstGeom>
        </p:spPr>
      </p:pic>
      <p:sp>
        <p:nvSpPr>
          <p:cNvPr id="5" name="Triangle rectangle 4"/>
          <p:cNvSpPr/>
          <p:nvPr/>
        </p:nvSpPr>
        <p:spPr>
          <a:xfrm flipV="1">
            <a:off x="0" y="-6"/>
            <a:ext cx="9144000" cy="3479806"/>
          </a:xfrm>
          <a:prstGeom prst="rtTriangl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6" name="Triangle rectangle 5"/>
          <p:cNvSpPr/>
          <p:nvPr/>
        </p:nvSpPr>
        <p:spPr>
          <a:xfrm flipH="1">
            <a:off x="0" y="6248400"/>
            <a:ext cx="9144000" cy="609600"/>
          </a:xfrm>
          <a:prstGeom prst="rtTriangle">
            <a:avLst/>
          </a:prstGeom>
          <a:solidFill>
            <a:schemeClr val="bg2"/>
          </a:solidFill>
          <a:ln w="1905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3900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gner un rectangle à un seul coin 6"/>
          <p:cNvSpPr/>
          <p:nvPr/>
        </p:nvSpPr>
        <p:spPr>
          <a:xfrm>
            <a:off x="0" y="-1"/>
            <a:ext cx="9156701" cy="913639"/>
          </a:xfrm>
          <a:prstGeom prst="snip1Rect">
            <a:avLst>
              <a:gd name="adj" fmla="val 4576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913638"/>
          </a:xfrm>
        </p:spPr>
        <p:txBody>
          <a:bodyPr lIns="360000">
            <a:normAutofit/>
          </a:bodyPr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279400" y="1236134"/>
            <a:ext cx="8644466" cy="4890030"/>
          </a:xfrm>
        </p:spPr>
        <p:txBody>
          <a:bodyPr>
            <a:no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 typeface="Lucida Grande"/>
              <a:buChar char="➔"/>
              <a:tabLst/>
              <a:defRPr sz="2000"/>
            </a:lvl1pPr>
            <a:lvl2pPr marL="74295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DE0"/>
              </a:buClr>
              <a:buSzTx/>
              <a:buFont typeface="Arial"/>
              <a:buChar char="›"/>
              <a:tabLst/>
              <a:defRPr/>
            </a:lvl2pPr>
            <a:lvl3pPr marL="11430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lvl3pPr>
            <a:lvl4pPr marL="16002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lvl4pPr>
            <a:lvl5pPr marL="20574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»"/>
              <a:tabLst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Cliquez pour modifier les styles du texte du masque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DE0"/>
              </a:buClr>
              <a:buSzTx/>
              <a:buFont typeface="Arial"/>
              <a:buChar char="›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Deuxième niveau</a:t>
            </a:r>
          </a:p>
          <a:p>
            <a:pPr marL="1143000" marR="0" lvl="2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Troisième niveau</a:t>
            </a:r>
          </a:p>
          <a:p>
            <a:pPr marL="1600200" marR="0" lvl="3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Quatrième niveau</a:t>
            </a:r>
          </a:p>
          <a:p>
            <a:pPr marL="2057400" marR="0" lvl="4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»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901702" y="6654800"/>
            <a:ext cx="2133600" cy="206375"/>
          </a:xfrm>
          <a:prstGeom prst="rect">
            <a:avLst/>
          </a:prstGeom>
        </p:spPr>
        <p:txBody>
          <a:bodyPr anchor="b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r>
              <a:rPr lang="fr-FR"/>
              <a:t>GMP - IUT de Bordeaux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039530" y="6654800"/>
            <a:ext cx="5257800" cy="20637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r>
              <a:rPr lang="fr-FR"/>
              <a:t>Journées Portes Ouvertes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0" y="6553200"/>
            <a:ext cx="457200" cy="304800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rgbClr val="009DE0"/>
                </a:solidFill>
              </a:defRPr>
            </a:lvl1pPr>
          </a:lstStyle>
          <a:p>
            <a:fld id="{A0C33CAC-ABA5-42DC-A3C4-D7B2D53BA962}" type="slidenum">
              <a:rPr lang="fr-FR" smtClean="0"/>
              <a:t>‹N°›</a:t>
            </a:fld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0607" y="6404607"/>
            <a:ext cx="466094" cy="466094"/>
          </a:xfrm>
          <a:prstGeom prst="rect">
            <a:avLst/>
          </a:prstGeom>
        </p:spPr>
      </p:pic>
      <p:cxnSp>
        <p:nvCxnSpPr>
          <p:cNvPr id="10" name="Connecteur droit 9"/>
          <p:cNvCxnSpPr/>
          <p:nvPr/>
        </p:nvCxnSpPr>
        <p:spPr>
          <a:xfrm flipV="1">
            <a:off x="3001433" y="6653212"/>
            <a:ext cx="97367" cy="204788"/>
          </a:xfrm>
          <a:prstGeom prst="line">
            <a:avLst/>
          </a:prstGeom>
          <a:ln w="635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7006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261534"/>
            <a:ext cx="4038600" cy="4864630"/>
          </a:xfrm>
        </p:spPr>
        <p:txBody>
          <a:bodyPr/>
          <a:lstStyle>
            <a:lvl1pPr marL="342900" indent="-342900">
              <a:buClr>
                <a:schemeClr val="accent6"/>
              </a:buClr>
              <a:buFont typeface="Brix Slab Bold" pitchFamily="50" charset="0"/>
              <a:buChar char="→"/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261534"/>
            <a:ext cx="4038600" cy="4864629"/>
          </a:xfrm>
        </p:spPr>
        <p:txBody>
          <a:bodyPr/>
          <a:lstStyle>
            <a:lvl1pPr marL="342900" indent="-342900">
              <a:buClr>
                <a:schemeClr val="accent6"/>
              </a:buClr>
              <a:buFont typeface="Brix Slab Bold" pitchFamily="50" charset="0"/>
              <a:buChar char="→"/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9" name="Rogner un rectangle à un seul coin 8"/>
          <p:cNvSpPr/>
          <p:nvPr/>
        </p:nvSpPr>
        <p:spPr>
          <a:xfrm>
            <a:off x="0" y="-1"/>
            <a:ext cx="9156701" cy="913639"/>
          </a:xfrm>
          <a:prstGeom prst="snip1Rect">
            <a:avLst>
              <a:gd name="adj" fmla="val 4576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913638"/>
          </a:xfrm>
        </p:spPr>
        <p:txBody>
          <a:bodyPr lIns="360000">
            <a:normAutofit/>
          </a:bodyPr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0607" y="6404607"/>
            <a:ext cx="466094" cy="466094"/>
          </a:xfrm>
          <a:prstGeom prst="rect">
            <a:avLst/>
          </a:prstGeom>
        </p:spPr>
      </p:pic>
      <p:sp>
        <p:nvSpPr>
          <p:cNvPr id="16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901702" y="6654800"/>
            <a:ext cx="2133600" cy="206375"/>
          </a:xfrm>
          <a:prstGeom prst="rect">
            <a:avLst/>
          </a:prstGeom>
        </p:spPr>
        <p:txBody>
          <a:bodyPr anchor="b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r>
              <a:rPr lang="fr-FR"/>
              <a:t>GMP - IUT de Bordeaux</a:t>
            </a:r>
          </a:p>
        </p:txBody>
      </p:sp>
      <p:sp>
        <p:nvSpPr>
          <p:cNvPr id="17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039530" y="6654800"/>
            <a:ext cx="5257800" cy="20637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r>
              <a:rPr lang="fr-FR"/>
              <a:t>Journées Portes Ouvertes</a:t>
            </a:r>
            <a:endParaRPr lang="fr-FR" dirty="0"/>
          </a:p>
        </p:txBody>
      </p:sp>
      <p:sp>
        <p:nvSpPr>
          <p:cNvPr id="18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0" y="6553200"/>
            <a:ext cx="457200" cy="304800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rgbClr val="009DE0"/>
                </a:solidFill>
              </a:defRPr>
            </a:lvl1pPr>
          </a:lstStyle>
          <a:p>
            <a:fld id="{A0C33CAC-ABA5-42DC-A3C4-D7B2D53BA962}" type="slidenum">
              <a:rPr lang="fr-FR" smtClean="0"/>
              <a:t>‹N°›</a:t>
            </a:fld>
            <a:endParaRPr lang="fr-FR"/>
          </a:p>
        </p:txBody>
      </p:sp>
      <p:cxnSp>
        <p:nvCxnSpPr>
          <p:cNvPr id="19" name="Connecteur droit 18"/>
          <p:cNvCxnSpPr/>
          <p:nvPr/>
        </p:nvCxnSpPr>
        <p:spPr>
          <a:xfrm flipV="1">
            <a:off x="3001433" y="6653212"/>
            <a:ext cx="97367" cy="204788"/>
          </a:xfrm>
          <a:prstGeom prst="line">
            <a:avLst/>
          </a:prstGeom>
          <a:ln w="635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6951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5157193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429444" y="5759564"/>
            <a:ext cx="6768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rgbClr val="009DE0"/>
                </a:solidFill>
              </a:rPr>
              <a:t>Chapitre 2</a:t>
            </a:r>
          </a:p>
        </p:txBody>
      </p:sp>
      <p:sp>
        <p:nvSpPr>
          <p:cNvPr id="8" name="Triangle isocèle 7"/>
          <p:cNvSpPr/>
          <p:nvPr/>
        </p:nvSpPr>
        <p:spPr>
          <a:xfrm rot="10800000">
            <a:off x="0" y="0"/>
            <a:ext cx="9144000" cy="5157192"/>
          </a:xfrm>
          <a:prstGeom prst="triangle">
            <a:avLst>
              <a:gd name="adj" fmla="val 100000"/>
            </a:avLst>
          </a:prstGeom>
          <a:solidFill>
            <a:srgbClr val="443A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noFill/>
              </a:ln>
            </a:endParaRPr>
          </a:p>
        </p:txBody>
      </p:sp>
      <p:pic>
        <p:nvPicPr>
          <p:cNvPr id="9" name="Image 8" descr="Animationx10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492" y="5668744"/>
            <a:ext cx="1977280" cy="79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196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ChangeAspect="1"/>
          </p:cNvPicPr>
          <p:nvPr/>
        </p:nvPicPr>
        <p:blipFill>
          <a:blip r:embed="rId2"/>
          <a:srcRect t="18855" b="18855"/>
          <a:stretch>
            <a:fillRect/>
          </a:stretch>
        </p:blipFill>
        <p:spPr>
          <a:xfrm>
            <a:off x="4174859" y="1308100"/>
            <a:ext cx="4622000" cy="3022601"/>
          </a:xfrm>
          <a:prstGeom prst="rect">
            <a:avLst/>
          </a:prstGeom>
          <a:ln>
            <a:solidFill>
              <a:srgbClr val="009DE0"/>
            </a:solidFill>
          </a:ln>
        </p:spPr>
      </p:pic>
      <p:sp>
        <p:nvSpPr>
          <p:cNvPr id="5" name="Triangle rectangle 4"/>
          <p:cNvSpPr/>
          <p:nvPr/>
        </p:nvSpPr>
        <p:spPr>
          <a:xfrm flipH="1">
            <a:off x="7980618" y="3597542"/>
            <a:ext cx="816241" cy="733159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6714238" y="4390891"/>
            <a:ext cx="208262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FR" sz="1200" baseline="30000" dirty="0" err="1"/>
              <a:t>reptiumende</a:t>
            </a:r>
            <a:r>
              <a:rPr lang="fr-FR" sz="1200" baseline="30000" dirty="0"/>
              <a:t> </a:t>
            </a:r>
            <a:r>
              <a:rPr lang="fr-FR" sz="1200" baseline="30000" dirty="0" err="1"/>
              <a:t>re</a:t>
            </a:r>
            <a:r>
              <a:rPr lang="fr-FR" sz="1200" baseline="30000" dirty="0"/>
              <a:t> </a:t>
            </a:r>
            <a:r>
              <a:rPr lang="fr-FR" sz="1200" baseline="30000" dirty="0" err="1"/>
              <a:t>omnisinis</a:t>
            </a:r>
            <a:r>
              <a:rPr lang="fr-FR" sz="1200" baseline="30000" dirty="0"/>
              <a:t> </a:t>
            </a:r>
            <a:r>
              <a:rPr lang="fr-FR" sz="1200" baseline="30000" dirty="0" err="1"/>
              <a:t>dolori</a:t>
            </a:r>
            <a:r>
              <a:rPr lang="fr-FR" sz="1200" baseline="30000" dirty="0"/>
              <a:t> </a:t>
            </a:r>
            <a:r>
              <a:rPr lang="fr-FR" sz="1200" baseline="30000" dirty="0" err="1"/>
              <a:t>blaccup</a:t>
            </a:r>
            <a:endParaRPr lang="fr-FR" sz="1200" dirty="0"/>
          </a:p>
        </p:txBody>
      </p:sp>
      <p:sp>
        <p:nvSpPr>
          <p:cNvPr id="7" name="ZoneTexte 6"/>
          <p:cNvSpPr txBox="1"/>
          <p:nvPr/>
        </p:nvSpPr>
        <p:spPr>
          <a:xfrm>
            <a:off x="4174859" y="4795579"/>
            <a:ext cx="4545800" cy="14628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280800" rtlCol="0">
            <a:noAutofit/>
          </a:bodyPr>
          <a:lstStyle/>
          <a:p>
            <a:pPr>
              <a:buSzPct val="90000"/>
            </a:pPr>
            <a:r>
              <a:rPr lang="fr-FR" baseline="30000" dirty="0" err="1">
                <a:solidFill>
                  <a:srgbClr val="FFFFFF"/>
                </a:solidFill>
              </a:rPr>
              <a:t>Itas</a:t>
            </a:r>
            <a:r>
              <a:rPr lang="fr-FR" baseline="30000" dirty="0">
                <a:solidFill>
                  <a:srgbClr val="FFFFFF"/>
                </a:solidFill>
              </a:rPr>
              <a:t> </a:t>
            </a:r>
            <a:r>
              <a:rPr lang="fr-FR" baseline="30000" dirty="0" err="1">
                <a:solidFill>
                  <a:srgbClr val="FFFFFF"/>
                </a:solidFill>
              </a:rPr>
              <a:t>eaquis</a:t>
            </a:r>
            <a:r>
              <a:rPr lang="fr-FR" baseline="30000" dirty="0">
                <a:solidFill>
                  <a:srgbClr val="FFFFFF"/>
                </a:solidFill>
              </a:rPr>
              <a:t> et </a:t>
            </a:r>
            <a:r>
              <a:rPr lang="fr-FR" b="1" baseline="30000" dirty="0" err="1">
                <a:solidFill>
                  <a:srgbClr val="FFFFFF"/>
                </a:solidFill>
              </a:rPr>
              <a:t>excerferum</a:t>
            </a:r>
            <a:r>
              <a:rPr lang="fr-FR" b="1" baseline="30000" dirty="0">
                <a:solidFill>
                  <a:srgbClr val="FFFFFF"/>
                </a:solidFill>
              </a:rPr>
              <a:t> </a:t>
            </a:r>
            <a:r>
              <a:rPr lang="fr-FR" b="1" baseline="30000" dirty="0" err="1">
                <a:solidFill>
                  <a:srgbClr val="FFFFFF"/>
                </a:solidFill>
              </a:rPr>
              <a:t>nuscien</a:t>
            </a:r>
            <a:r>
              <a:rPr lang="fr-FR" b="1" baseline="30000" dirty="0">
                <a:solidFill>
                  <a:srgbClr val="FFFFFF"/>
                </a:solidFill>
              </a:rPr>
              <a:t> </a:t>
            </a:r>
            <a:r>
              <a:rPr lang="fr-FR" baseline="30000" dirty="0" err="1">
                <a:solidFill>
                  <a:srgbClr val="FFFFFF"/>
                </a:solidFill>
              </a:rPr>
              <a:t>ditione</a:t>
            </a:r>
            <a:r>
              <a:rPr lang="fr-FR" baseline="30000" dirty="0">
                <a:solidFill>
                  <a:srgbClr val="FFFFFF"/>
                </a:solidFill>
              </a:rPr>
              <a:t> </a:t>
            </a:r>
            <a:r>
              <a:rPr lang="fr-FR" baseline="30000" dirty="0" err="1">
                <a:solidFill>
                  <a:srgbClr val="FFFFFF"/>
                </a:solidFill>
              </a:rPr>
              <a:t>dic</a:t>
            </a:r>
            <a:r>
              <a:rPr lang="fr-FR" baseline="30000" dirty="0">
                <a:solidFill>
                  <a:srgbClr val="FFFFFF"/>
                </a:solidFill>
              </a:rPr>
              <a:t> tem </a:t>
            </a:r>
            <a:r>
              <a:rPr lang="fr-FR" baseline="30000" dirty="0" err="1">
                <a:solidFill>
                  <a:srgbClr val="FFFFFF"/>
                </a:solidFill>
              </a:rPr>
              <a:t>hiciliciist</a:t>
            </a:r>
            <a:r>
              <a:rPr lang="fr-FR" baseline="30000" dirty="0">
                <a:solidFill>
                  <a:srgbClr val="FFFFFF"/>
                </a:solidFill>
              </a:rPr>
              <a:t>, con rem </a:t>
            </a:r>
            <a:r>
              <a:rPr lang="fr-FR" baseline="30000" dirty="0" err="1">
                <a:solidFill>
                  <a:srgbClr val="FFFFFF"/>
                </a:solidFill>
              </a:rPr>
              <a:t>aut</a:t>
            </a:r>
            <a:r>
              <a:rPr lang="fr-FR" baseline="30000" dirty="0">
                <a:solidFill>
                  <a:srgbClr val="FFFFFF"/>
                </a:solidFill>
              </a:rPr>
              <a:t> </a:t>
            </a:r>
            <a:r>
              <a:rPr lang="fr-FR" baseline="30000" dirty="0" err="1">
                <a:solidFill>
                  <a:srgbClr val="FFFFFF"/>
                </a:solidFill>
              </a:rPr>
              <a:t>volest</a:t>
            </a:r>
            <a:r>
              <a:rPr lang="fr-FR" baseline="30000" dirty="0">
                <a:solidFill>
                  <a:srgbClr val="FFFFFF"/>
                </a:solidFill>
              </a:rPr>
              <a:t>, </a:t>
            </a:r>
            <a:r>
              <a:rPr lang="fr-FR" baseline="30000" dirty="0" err="1">
                <a:solidFill>
                  <a:srgbClr val="FFFFFF"/>
                </a:solidFill>
              </a:rPr>
              <a:t>sedi</a:t>
            </a:r>
            <a:r>
              <a:rPr lang="fr-FR" baseline="30000" dirty="0">
                <a:solidFill>
                  <a:srgbClr val="FFFFFF"/>
                </a:solidFill>
              </a:rPr>
              <a:t> doles </a:t>
            </a:r>
            <a:r>
              <a:rPr lang="fr-FR" baseline="30000" dirty="0" err="1">
                <a:solidFill>
                  <a:srgbClr val="FFFFFF"/>
                </a:solidFill>
              </a:rPr>
              <a:t>erro</a:t>
            </a:r>
            <a:r>
              <a:rPr lang="fr-FR" baseline="30000" dirty="0">
                <a:solidFill>
                  <a:srgbClr val="FFFFFF"/>
                </a:solidFill>
              </a:rPr>
              <a:t> te sa </a:t>
            </a:r>
            <a:r>
              <a:rPr lang="fr-FR" baseline="30000" dirty="0" err="1">
                <a:solidFill>
                  <a:srgbClr val="FFFFFF"/>
                </a:solidFill>
              </a:rPr>
              <a:t>sam</a:t>
            </a:r>
            <a:r>
              <a:rPr lang="fr-FR" baseline="30000" dirty="0">
                <a:solidFill>
                  <a:srgbClr val="FFFFFF"/>
                </a:solidFill>
              </a:rPr>
              <a:t> </a:t>
            </a:r>
            <a:r>
              <a:rPr lang="fr-FR" baseline="30000" dirty="0" err="1">
                <a:solidFill>
                  <a:srgbClr val="FFFFFF"/>
                </a:solidFill>
              </a:rPr>
              <a:t>volum</a:t>
            </a:r>
            <a:r>
              <a:rPr lang="fr-FR" baseline="30000" dirty="0">
                <a:solidFill>
                  <a:srgbClr val="FFFFFF"/>
                </a:solidFill>
              </a:rPr>
              <a:t> </a:t>
            </a:r>
            <a:r>
              <a:rPr lang="fr-FR" baseline="30000" dirty="0" err="1">
                <a:solidFill>
                  <a:srgbClr val="FFFFFF"/>
                </a:solidFill>
              </a:rPr>
              <a:t>dolumqui</a:t>
            </a:r>
            <a:r>
              <a:rPr lang="fr-FR" baseline="30000" dirty="0">
                <a:solidFill>
                  <a:srgbClr val="FFFFFF"/>
                </a:solidFill>
              </a:rPr>
              <a:t> </a:t>
            </a:r>
            <a:r>
              <a:rPr lang="fr-FR" baseline="30000" dirty="0" err="1">
                <a:solidFill>
                  <a:srgbClr val="FFFFFF"/>
                </a:solidFill>
              </a:rPr>
              <a:t>aceprae</a:t>
            </a:r>
            <a:r>
              <a:rPr lang="fr-FR" baseline="30000" dirty="0">
                <a:solidFill>
                  <a:srgbClr val="FFFFFF"/>
                </a:solidFill>
              </a:rPr>
              <a:t> </a:t>
            </a:r>
            <a:r>
              <a:rPr lang="fr-FR" baseline="30000" dirty="0" err="1">
                <a:solidFill>
                  <a:srgbClr val="FFFFFF"/>
                </a:solidFill>
              </a:rPr>
              <a:t>eicipsa</a:t>
            </a:r>
            <a:r>
              <a:rPr lang="fr-FR" baseline="30000" dirty="0">
                <a:solidFill>
                  <a:srgbClr val="FFFFFF"/>
                </a:solidFill>
              </a:rPr>
              <a:t> </a:t>
            </a:r>
            <a:r>
              <a:rPr lang="fr-FR" baseline="30000" dirty="0" err="1">
                <a:solidFill>
                  <a:srgbClr val="FFFFFF"/>
                </a:solidFill>
              </a:rPr>
              <a:t>pelesequod</a:t>
            </a:r>
            <a:endParaRPr lang="fr-FR" baseline="30000" dirty="0">
              <a:solidFill>
                <a:srgbClr val="FFFFFF"/>
              </a:solidFill>
            </a:endParaRPr>
          </a:p>
        </p:txBody>
      </p:sp>
      <p:sp>
        <p:nvSpPr>
          <p:cNvPr id="8" name="Espace réservé du contenu 2"/>
          <p:cNvSpPr txBox="1">
            <a:spLocks/>
          </p:cNvSpPr>
          <p:nvPr/>
        </p:nvSpPr>
        <p:spPr>
          <a:xfrm>
            <a:off x="4064709" y="4648519"/>
            <a:ext cx="934850" cy="294122"/>
          </a:xfrm>
          <a:prstGeom prst="rect">
            <a:avLst/>
          </a:prstGeom>
          <a:solidFill>
            <a:srgbClr val="FFFFFF"/>
          </a:solidFill>
          <a:ln w="6350" cap="flat" cmpd="sng" algn="ctr">
            <a:solidFill>
              <a:schemeClr val="accent1"/>
            </a:solidFill>
            <a:prstDash val="soli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108000"/>
              <a:buFont typeface="Lucida Grande"/>
              <a:buChar char="❯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37600" indent="-176400" algn="l" defTabSz="4572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/>
              <a:buChar char="›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24800" indent="-1584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7020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044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Lucida Grande"/>
              <a:buNone/>
            </a:pPr>
            <a:r>
              <a:rPr lang="fr-FR" sz="1200" b="1" dirty="0">
                <a:solidFill>
                  <a:schemeClr val="accent1"/>
                </a:solidFill>
              </a:rPr>
              <a:t>titre</a:t>
            </a:r>
          </a:p>
        </p:txBody>
      </p:sp>
      <p:sp>
        <p:nvSpPr>
          <p:cNvPr id="9" name="Espace réservé du contenu 2"/>
          <p:cNvSpPr txBox="1">
            <a:spLocks/>
          </p:cNvSpPr>
          <p:nvPr/>
        </p:nvSpPr>
        <p:spPr>
          <a:xfrm>
            <a:off x="4064709" y="1109195"/>
            <a:ext cx="1959241" cy="362838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108000"/>
              <a:buFont typeface="Lucida Grande"/>
              <a:buChar char="❯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37600" indent="-176400" algn="l" defTabSz="4572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/>
              <a:buChar char="›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24800" indent="-1584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7020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044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Lucida Grande"/>
              <a:buNone/>
            </a:pPr>
            <a:r>
              <a:rPr lang="fr-FR" sz="1200" b="1">
                <a:solidFill>
                  <a:srgbClr val="FFFFFF"/>
                </a:solidFill>
              </a:rPr>
              <a:t>titre</a:t>
            </a:r>
            <a:endParaRPr lang="fr-FR" sz="1200" b="1" dirty="0">
              <a:solidFill>
                <a:srgbClr val="FFFFFF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30200" y="1308100"/>
            <a:ext cx="3594100" cy="509650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tIns="280800" rtlCol="0">
            <a:noAutofit/>
          </a:bodyPr>
          <a:lstStyle/>
          <a:p>
            <a:pPr>
              <a:buSzPct val="90000"/>
            </a:pPr>
            <a:r>
              <a:rPr lang="fr-FR" sz="3200" b="1" baseline="30000" dirty="0" err="1"/>
              <a:t>Itas</a:t>
            </a:r>
            <a:r>
              <a:rPr lang="fr-FR" sz="3200" b="1" baseline="30000" dirty="0"/>
              <a:t> </a:t>
            </a:r>
            <a:r>
              <a:rPr lang="fr-FR" sz="3200" b="1" baseline="30000" dirty="0" err="1"/>
              <a:t>eaquis</a:t>
            </a:r>
            <a:r>
              <a:rPr lang="fr-FR" sz="3200" b="1" baseline="30000" dirty="0"/>
              <a:t> et </a:t>
            </a:r>
          </a:p>
          <a:p>
            <a:pPr>
              <a:buSzPct val="90000"/>
            </a:pPr>
            <a:r>
              <a:rPr lang="fr-FR" sz="2400" b="1" baseline="30000" dirty="0" err="1"/>
              <a:t>excerferum</a:t>
            </a:r>
            <a:r>
              <a:rPr lang="fr-FR" sz="2400" b="1" baseline="30000" dirty="0"/>
              <a:t> </a:t>
            </a:r>
            <a:r>
              <a:rPr lang="fr-FR" sz="2400" b="1" baseline="30000" dirty="0" err="1"/>
              <a:t>nuscien</a:t>
            </a:r>
            <a:r>
              <a:rPr lang="fr-FR" sz="2400" b="1" baseline="30000" dirty="0"/>
              <a:t> </a:t>
            </a:r>
            <a:r>
              <a:rPr lang="fr-FR" sz="2400" baseline="30000" dirty="0" err="1"/>
              <a:t>ditione</a:t>
            </a:r>
            <a:r>
              <a:rPr lang="fr-FR" sz="2400" baseline="30000" dirty="0"/>
              <a:t> </a:t>
            </a:r>
            <a:r>
              <a:rPr lang="fr-FR" sz="2400" baseline="30000" dirty="0" err="1"/>
              <a:t>dic</a:t>
            </a:r>
            <a:r>
              <a:rPr lang="fr-FR" sz="2400" baseline="30000" dirty="0"/>
              <a:t> tem </a:t>
            </a:r>
            <a:r>
              <a:rPr lang="fr-FR" sz="2400" baseline="30000" dirty="0" err="1"/>
              <a:t>hiciliciist</a:t>
            </a:r>
            <a:r>
              <a:rPr lang="fr-FR" sz="2400" baseline="30000" dirty="0"/>
              <a:t>, con rem </a:t>
            </a:r>
            <a:r>
              <a:rPr lang="fr-FR" sz="2400" baseline="30000" dirty="0" err="1"/>
              <a:t>aut</a:t>
            </a:r>
            <a:r>
              <a:rPr lang="fr-FR" sz="2400" baseline="30000" dirty="0"/>
              <a:t> </a:t>
            </a:r>
            <a:r>
              <a:rPr lang="fr-FR" sz="2400" baseline="30000" dirty="0" err="1"/>
              <a:t>volest</a:t>
            </a:r>
            <a:r>
              <a:rPr lang="fr-FR" sz="2400" baseline="30000" dirty="0"/>
              <a:t>, </a:t>
            </a:r>
            <a:r>
              <a:rPr lang="fr-FR" sz="2400" baseline="30000" dirty="0" err="1"/>
              <a:t>sedi</a:t>
            </a:r>
            <a:r>
              <a:rPr lang="fr-FR" sz="2400" baseline="30000" dirty="0"/>
              <a:t> doles </a:t>
            </a:r>
            <a:r>
              <a:rPr lang="fr-FR" sz="2400" baseline="30000" dirty="0" err="1"/>
              <a:t>erro</a:t>
            </a:r>
            <a:r>
              <a:rPr lang="fr-FR" sz="2400" baseline="30000" dirty="0"/>
              <a:t> te sa </a:t>
            </a:r>
            <a:r>
              <a:rPr lang="fr-FR" sz="2400" baseline="30000" dirty="0" err="1"/>
              <a:t>sam</a:t>
            </a:r>
            <a:r>
              <a:rPr lang="fr-FR" sz="2400" baseline="30000" dirty="0"/>
              <a:t> </a:t>
            </a:r>
            <a:r>
              <a:rPr lang="fr-FR" sz="2400" baseline="30000" dirty="0" err="1"/>
              <a:t>volum</a:t>
            </a:r>
            <a:r>
              <a:rPr lang="fr-FR" sz="2400" baseline="30000" dirty="0"/>
              <a:t> </a:t>
            </a:r>
            <a:r>
              <a:rPr lang="fr-FR" sz="2400" baseline="30000" dirty="0" err="1"/>
              <a:t>dolumqui</a:t>
            </a:r>
            <a:r>
              <a:rPr lang="fr-FR" sz="2400" baseline="30000" dirty="0"/>
              <a:t> </a:t>
            </a:r>
            <a:r>
              <a:rPr lang="fr-FR" sz="2400" baseline="30000" dirty="0" err="1"/>
              <a:t>aceprae</a:t>
            </a:r>
            <a:r>
              <a:rPr lang="fr-FR" sz="2400" baseline="30000" dirty="0"/>
              <a:t> </a:t>
            </a:r>
            <a:r>
              <a:rPr lang="fr-FR" sz="2400" baseline="30000" dirty="0" err="1"/>
              <a:t>eicipsa</a:t>
            </a:r>
            <a:r>
              <a:rPr lang="fr-FR" sz="2400" baseline="30000" dirty="0"/>
              <a:t> </a:t>
            </a:r>
            <a:r>
              <a:rPr lang="fr-FR" sz="2400" baseline="30000" dirty="0" err="1"/>
              <a:t>pelesequod</a:t>
            </a:r>
            <a:r>
              <a:rPr lang="fr-FR" sz="2400" baseline="30000" dirty="0"/>
              <a:t> que cum </a:t>
            </a:r>
            <a:r>
              <a:rPr lang="fr-FR" sz="2400" baseline="30000" dirty="0" err="1"/>
              <a:t>hicieni</a:t>
            </a:r>
            <a:r>
              <a:rPr lang="fr-FR" sz="2400" baseline="30000" dirty="0"/>
              <a:t> </a:t>
            </a:r>
            <a:r>
              <a:rPr lang="fr-FR" sz="2400" baseline="30000" dirty="0" err="1"/>
              <a:t>hillant</a:t>
            </a:r>
            <a:r>
              <a:rPr lang="fr-FR" sz="2400" baseline="30000" dirty="0"/>
              <a:t> </a:t>
            </a:r>
            <a:r>
              <a:rPr lang="fr-FR" sz="2400" baseline="30000" dirty="0" err="1"/>
              <a:t>endi</a:t>
            </a:r>
            <a:r>
              <a:rPr lang="fr-FR" sz="2400" baseline="30000" dirty="0"/>
              <a:t> </a:t>
            </a:r>
            <a:r>
              <a:rPr lang="fr-FR" sz="2400" baseline="30000" dirty="0" err="1"/>
              <a:t>consequ</a:t>
            </a:r>
            <a:r>
              <a:rPr lang="fr-FR" sz="2400" baseline="30000" dirty="0"/>
              <a:t> </a:t>
            </a:r>
            <a:r>
              <a:rPr lang="fr-FR" sz="2400" baseline="30000" dirty="0" err="1"/>
              <a:t>iduciet</a:t>
            </a:r>
            <a:r>
              <a:rPr lang="fr-FR" sz="2400" baseline="30000" dirty="0"/>
              <a:t> ut </a:t>
            </a:r>
            <a:r>
              <a:rPr lang="fr-FR" sz="2400" baseline="30000" dirty="0" err="1"/>
              <a:t>lab</a:t>
            </a:r>
            <a:r>
              <a:rPr lang="fr-FR" sz="2400" baseline="30000" dirty="0"/>
              <a:t> </a:t>
            </a:r>
            <a:r>
              <a:rPr lang="fr-FR" sz="2400" baseline="30000" dirty="0" err="1"/>
              <a:t>int</a:t>
            </a:r>
            <a:r>
              <a:rPr lang="fr-FR" sz="2400" baseline="30000" dirty="0"/>
              <a:t>.</a:t>
            </a:r>
          </a:p>
          <a:p>
            <a:pPr marL="180975" indent="-165100">
              <a:buClr>
                <a:schemeClr val="accent6"/>
              </a:buClr>
              <a:buSzPct val="50000"/>
              <a:buFont typeface="Arial" panose="020B0604020202020204" pitchFamily="34" charset="0"/>
              <a:buChar char="›"/>
            </a:pPr>
            <a:r>
              <a:rPr lang="fr-FR" sz="2400" baseline="30000" dirty="0" err="1"/>
              <a:t>Ficiunt</a:t>
            </a:r>
            <a:r>
              <a:rPr lang="fr-FR" sz="2400" baseline="30000" dirty="0"/>
              <a:t> </a:t>
            </a:r>
            <a:r>
              <a:rPr lang="fr-FR" sz="2400" baseline="30000" dirty="0" err="1"/>
              <a:t>dolupta</a:t>
            </a:r>
            <a:r>
              <a:rPr lang="fr-FR" sz="2400" baseline="30000" dirty="0"/>
              <a:t> </a:t>
            </a:r>
            <a:r>
              <a:rPr lang="fr-FR" sz="2400" baseline="30000" dirty="0" err="1"/>
              <a:t>cone</a:t>
            </a:r>
            <a:r>
              <a:rPr lang="fr-FR" sz="2400" baseline="30000" dirty="0"/>
              <a:t> </a:t>
            </a:r>
            <a:r>
              <a:rPr lang="fr-FR" sz="2400" baseline="30000" dirty="0" err="1"/>
              <a:t>poris</a:t>
            </a:r>
            <a:r>
              <a:rPr lang="fr-FR" sz="2400" baseline="30000" dirty="0"/>
              <a:t> </a:t>
            </a:r>
            <a:r>
              <a:rPr lang="fr-FR" sz="2400" baseline="30000" dirty="0" err="1"/>
              <a:t>autaquu</a:t>
            </a:r>
            <a:r>
              <a:rPr lang="fr-FR" sz="2400" baseline="30000" dirty="0"/>
              <a:t> </a:t>
            </a:r>
            <a:r>
              <a:rPr lang="fr-FR" sz="2400" baseline="30000" dirty="0" err="1"/>
              <a:t>ndamus</a:t>
            </a:r>
            <a:r>
              <a:rPr lang="fr-FR" sz="2400" baseline="30000" dirty="0"/>
              <a:t>, </a:t>
            </a:r>
            <a:r>
              <a:rPr lang="fr-FR" sz="2400" baseline="30000" dirty="0" err="1"/>
              <a:t>cusciisque</a:t>
            </a:r>
            <a:r>
              <a:rPr lang="fr-FR" sz="2400" baseline="30000" dirty="0"/>
              <a:t> mo tem </a:t>
            </a:r>
            <a:r>
              <a:rPr lang="fr-FR" sz="2400" baseline="30000" dirty="0" err="1"/>
              <a:t>aut</a:t>
            </a:r>
            <a:r>
              <a:rPr lang="fr-FR" sz="2400" baseline="30000" dirty="0"/>
              <a:t> ut </a:t>
            </a:r>
            <a:r>
              <a:rPr lang="fr-FR" sz="2400" baseline="30000" dirty="0" err="1"/>
              <a:t>fugitin</a:t>
            </a:r>
            <a:r>
              <a:rPr lang="fr-FR" sz="2400" baseline="30000" dirty="0"/>
              <a:t> </a:t>
            </a:r>
            <a:r>
              <a:rPr lang="fr-FR" sz="2400" baseline="30000" dirty="0" err="1"/>
              <a:t>ullit</a:t>
            </a:r>
            <a:r>
              <a:rPr lang="fr-FR" sz="2400" baseline="30000" dirty="0"/>
              <a:t>, </a:t>
            </a:r>
            <a:r>
              <a:rPr lang="fr-FR" sz="2400" baseline="30000" dirty="0" err="1"/>
              <a:t>iliquo</a:t>
            </a:r>
            <a:endParaRPr lang="fr-FR" sz="2400" baseline="30000" dirty="0"/>
          </a:p>
          <a:p>
            <a:pPr marL="180975" indent="-165100">
              <a:buClr>
                <a:schemeClr val="accent6"/>
              </a:buClr>
              <a:buSzPct val="50000"/>
              <a:buFont typeface="Arial" panose="020B0604020202020204" pitchFamily="34" charset="0"/>
              <a:buChar char="›"/>
            </a:pPr>
            <a:r>
              <a:rPr lang="fr-FR" sz="2400" baseline="30000" dirty="0" err="1"/>
              <a:t>omnis</a:t>
            </a:r>
            <a:r>
              <a:rPr lang="fr-FR" sz="2400" baseline="30000" dirty="0"/>
              <a:t> </a:t>
            </a:r>
            <a:r>
              <a:rPr lang="fr-FR" sz="2400" baseline="30000" dirty="0" err="1"/>
              <a:t>dolles</a:t>
            </a:r>
            <a:r>
              <a:rPr lang="fr-FR" sz="2400" baseline="30000" dirty="0"/>
              <a:t> </a:t>
            </a:r>
            <a:r>
              <a:rPr lang="fr-FR" sz="2400" baseline="30000" dirty="0" err="1"/>
              <a:t>diorumquam</a:t>
            </a:r>
            <a:r>
              <a:rPr lang="fr-FR" sz="2400" baseline="30000" dirty="0"/>
              <a:t>, </a:t>
            </a:r>
            <a:r>
              <a:rPr lang="fr-FR" sz="2400" baseline="30000" dirty="0" err="1"/>
              <a:t>ius</a:t>
            </a:r>
            <a:r>
              <a:rPr lang="fr-FR" sz="2400" baseline="30000" dirty="0"/>
              <a:t> </a:t>
            </a:r>
            <a:r>
              <a:rPr lang="fr-FR" sz="2400" baseline="30000" dirty="0" err="1"/>
              <a:t>sinvers</a:t>
            </a:r>
            <a:r>
              <a:rPr lang="fr-FR" sz="2400" baseline="30000" dirty="0"/>
              <a:t> </a:t>
            </a:r>
            <a:r>
              <a:rPr lang="fr-FR" sz="2400" baseline="30000" dirty="0" err="1"/>
              <a:t>pelitia</a:t>
            </a:r>
            <a:r>
              <a:rPr lang="fr-FR" sz="2400" baseline="30000" dirty="0"/>
              <a:t> quo </a:t>
            </a:r>
            <a:r>
              <a:rPr lang="fr-FR" sz="2400" baseline="30000" dirty="0" err="1"/>
              <a:t>ea</a:t>
            </a:r>
            <a:r>
              <a:rPr lang="fr-FR" sz="2400" baseline="30000" dirty="0"/>
              <a:t> </a:t>
            </a:r>
            <a:r>
              <a:rPr lang="fr-FR" sz="2400" baseline="30000" dirty="0" err="1"/>
              <a:t>nam</a:t>
            </a:r>
            <a:r>
              <a:rPr lang="fr-FR" sz="2400" baseline="30000" dirty="0"/>
              <a:t> </a:t>
            </a:r>
            <a:r>
              <a:rPr lang="fr-FR" sz="2400" baseline="30000" dirty="0" err="1"/>
              <a:t>repudit</a:t>
            </a:r>
            <a:r>
              <a:rPr lang="fr-FR" sz="2400" baseline="30000" dirty="0"/>
              <a:t> </a:t>
            </a:r>
            <a:r>
              <a:rPr lang="fr-FR" sz="2400" baseline="30000" dirty="0" err="1"/>
              <a:t>atisciam</a:t>
            </a:r>
            <a:r>
              <a:rPr lang="fr-FR" sz="2400" baseline="30000" dirty="0"/>
              <a:t> </a:t>
            </a:r>
            <a:r>
              <a:rPr lang="fr-FR" sz="2400" baseline="30000" dirty="0" err="1"/>
              <a:t>expera</a:t>
            </a:r>
            <a:r>
              <a:rPr lang="fr-FR" sz="2400" baseline="30000" dirty="0"/>
              <a:t> </a:t>
            </a:r>
            <a:r>
              <a:rPr lang="fr-FR" sz="2400" baseline="30000" dirty="0" err="1"/>
              <a:t>iliciae</a:t>
            </a:r>
            <a:r>
              <a:rPr lang="fr-FR" sz="2400" baseline="30000" dirty="0"/>
              <a:t> </a:t>
            </a:r>
            <a:r>
              <a:rPr lang="fr-FR" sz="2400" baseline="30000" dirty="0" err="1"/>
              <a:t>cepernat</a:t>
            </a:r>
            <a:r>
              <a:rPr lang="fr-FR" sz="2400" baseline="30000" dirty="0"/>
              <a:t> </a:t>
            </a:r>
            <a:r>
              <a:rPr lang="fr-FR" sz="2400" baseline="30000" dirty="0" err="1"/>
              <a:t>fugitas</a:t>
            </a:r>
            <a:r>
              <a:rPr lang="fr-FR" sz="2400" baseline="30000" dirty="0"/>
              <a:t> sa </a:t>
            </a:r>
            <a:r>
              <a:rPr lang="fr-FR" sz="2400" baseline="30000" dirty="0" err="1"/>
              <a:t>conse</a:t>
            </a:r>
            <a:r>
              <a:rPr lang="fr-FR" sz="2400" baseline="30000" dirty="0"/>
              <a:t> </a:t>
            </a:r>
            <a:r>
              <a:rPr lang="fr-FR" sz="2400" baseline="30000" dirty="0" err="1"/>
              <a:t>molo</a:t>
            </a:r>
            <a:r>
              <a:rPr lang="fr-FR" sz="2400" baseline="30000" dirty="0"/>
              <a:t> </a:t>
            </a:r>
            <a:r>
              <a:rPr lang="fr-FR" sz="2400" baseline="30000" dirty="0" err="1"/>
              <a:t>modi</a:t>
            </a:r>
            <a:r>
              <a:rPr lang="fr-FR" sz="2400" baseline="30000" dirty="0"/>
              <a:t> </a:t>
            </a:r>
            <a:r>
              <a:rPr lang="fr-FR" sz="2400" baseline="30000" dirty="0" err="1"/>
              <a:t>berecti</a:t>
            </a:r>
            <a:r>
              <a:rPr lang="fr-FR" sz="2400" baseline="30000" dirty="0"/>
              <a:t> tem </a:t>
            </a:r>
            <a:r>
              <a:rPr lang="fr-FR" sz="2400" baseline="30000" dirty="0" err="1"/>
              <a:t>ius</a:t>
            </a:r>
            <a:r>
              <a:rPr lang="fr-FR" sz="2400" baseline="30000" dirty="0"/>
              <a:t>, officie </a:t>
            </a:r>
            <a:r>
              <a:rPr lang="fr-FR" sz="2400" baseline="30000" dirty="0" err="1"/>
              <a:t>ndiscipsam</a:t>
            </a:r>
            <a:endParaRPr lang="fr-FR" sz="2400" i="1" dirty="0"/>
          </a:p>
        </p:txBody>
      </p:sp>
      <p:sp>
        <p:nvSpPr>
          <p:cNvPr id="11" name="Rogner un rectangle à un seul coin 10"/>
          <p:cNvSpPr/>
          <p:nvPr/>
        </p:nvSpPr>
        <p:spPr>
          <a:xfrm>
            <a:off x="0" y="-1"/>
            <a:ext cx="9156701" cy="913639"/>
          </a:xfrm>
          <a:prstGeom prst="snip1Rect">
            <a:avLst>
              <a:gd name="adj" fmla="val 4576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913638"/>
          </a:xfrm>
        </p:spPr>
        <p:txBody>
          <a:bodyPr lIns="360000">
            <a:normAutofit/>
          </a:bodyPr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0607" y="6404607"/>
            <a:ext cx="466094" cy="466094"/>
          </a:xfrm>
          <a:prstGeom prst="rect">
            <a:avLst/>
          </a:prstGeom>
        </p:spPr>
      </p:pic>
      <p:sp>
        <p:nvSpPr>
          <p:cNvPr id="23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901702" y="6654800"/>
            <a:ext cx="2133600" cy="206375"/>
          </a:xfrm>
          <a:prstGeom prst="rect">
            <a:avLst/>
          </a:prstGeom>
        </p:spPr>
        <p:txBody>
          <a:bodyPr anchor="b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r>
              <a:rPr lang="fr-FR"/>
              <a:t>GMP - IUT de Bordeaux</a:t>
            </a:r>
          </a:p>
        </p:txBody>
      </p:sp>
      <p:sp>
        <p:nvSpPr>
          <p:cNvPr id="24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039530" y="6654800"/>
            <a:ext cx="5257800" cy="20637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r>
              <a:rPr lang="fr-FR"/>
              <a:t>Journées Portes Ouvertes</a:t>
            </a:r>
          </a:p>
        </p:txBody>
      </p:sp>
      <p:sp>
        <p:nvSpPr>
          <p:cNvPr id="25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0" y="6553200"/>
            <a:ext cx="457200" cy="304800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rgbClr val="009DE0"/>
                </a:solidFill>
              </a:defRPr>
            </a:lvl1pPr>
          </a:lstStyle>
          <a:p>
            <a:fld id="{A0C33CAC-ABA5-42DC-A3C4-D7B2D53BA962}" type="slidenum">
              <a:rPr lang="fr-FR" smtClean="0"/>
              <a:t>‹N°›</a:t>
            </a:fld>
            <a:endParaRPr lang="fr-FR"/>
          </a:p>
        </p:txBody>
      </p:sp>
      <p:cxnSp>
        <p:nvCxnSpPr>
          <p:cNvPr id="26" name="Connecteur droit 25"/>
          <p:cNvCxnSpPr/>
          <p:nvPr/>
        </p:nvCxnSpPr>
        <p:spPr>
          <a:xfrm flipV="1">
            <a:off x="3001433" y="6653212"/>
            <a:ext cx="97367" cy="204788"/>
          </a:xfrm>
          <a:prstGeom prst="line">
            <a:avLst/>
          </a:prstGeom>
          <a:ln w="635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Espace réservé du contenu 2"/>
          <p:cNvSpPr txBox="1">
            <a:spLocks/>
          </p:cNvSpPr>
          <p:nvPr/>
        </p:nvSpPr>
        <p:spPr>
          <a:xfrm>
            <a:off x="168009" y="1146614"/>
            <a:ext cx="2833424" cy="288000"/>
          </a:xfrm>
          <a:prstGeom prst="rect">
            <a:avLst/>
          </a:prstGeom>
          <a:solidFill>
            <a:schemeClr val="bg2"/>
          </a:solidFill>
          <a:ln w="25400" cap="flat" cmpd="sng" algn="ctr">
            <a:noFill/>
            <a:prstDash val="soli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108000"/>
              <a:buFont typeface="Lucida Grande"/>
              <a:buChar char="❯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37600" indent="-176400" algn="l" defTabSz="4572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/>
              <a:buChar char="›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24800" indent="-1584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7020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044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Lucida Grande"/>
              <a:buNone/>
            </a:pPr>
            <a:r>
              <a:rPr lang="fr-FR" sz="1200" b="1" dirty="0">
                <a:solidFill>
                  <a:srgbClr val="FFFFFF"/>
                </a:solidFill>
              </a:rPr>
              <a:t>titre</a:t>
            </a:r>
          </a:p>
        </p:txBody>
      </p:sp>
    </p:spTree>
    <p:extLst>
      <p:ext uri="{BB962C8B-B14F-4D97-AF65-F5344CB8AC3E}">
        <p14:creationId xmlns:p14="http://schemas.microsoft.com/office/powerpoint/2010/main" val="2484217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du contenu 3"/>
          <p:cNvPicPr>
            <a:picLocks noChangeAspect="1"/>
          </p:cNvPicPr>
          <p:nvPr/>
        </p:nvPicPr>
        <p:blipFill>
          <a:blip r:embed="rId2"/>
          <a:srcRect t="18855" b="18855"/>
          <a:stretch>
            <a:fillRect/>
          </a:stretch>
        </p:blipFill>
        <p:spPr>
          <a:xfrm>
            <a:off x="0" y="818567"/>
            <a:ext cx="9144000" cy="5439858"/>
          </a:xfrm>
          <a:prstGeom prst="rect">
            <a:avLst/>
          </a:prstGeom>
          <a:ln>
            <a:noFill/>
          </a:ln>
        </p:spPr>
      </p:pic>
      <p:sp>
        <p:nvSpPr>
          <p:cNvPr id="4" name="ZoneTexte 3"/>
          <p:cNvSpPr txBox="1"/>
          <p:nvPr/>
        </p:nvSpPr>
        <p:spPr>
          <a:xfrm>
            <a:off x="4390337" y="1575690"/>
            <a:ext cx="4361658" cy="2627048"/>
          </a:xfrm>
          <a:prstGeom prst="rect">
            <a:avLst/>
          </a:prstGeom>
          <a:solidFill>
            <a:srgbClr val="FFFFFF">
              <a:alpha val="92000"/>
            </a:srgbClr>
          </a:solidFill>
          <a:ln>
            <a:noFill/>
          </a:ln>
        </p:spPr>
        <p:txBody>
          <a:bodyPr wrap="square" tIns="280800" rtlCol="0">
            <a:noAutofit/>
          </a:bodyPr>
          <a:lstStyle/>
          <a:p>
            <a:pPr marL="355600" indent="-355600" defTabSz="541338">
              <a:spcBef>
                <a:spcPts val="1200"/>
              </a:spcBef>
              <a:buClr>
                <a:schemeClr val="accent6"/>
              </a:buClr>
              <a:buSzPct val="100000"/>
              <a:buFont typeface="Lucida Grande"/>
              <a:buChar char="➔"/>
              <a:tabLst/>
            </a:pPr>
            <a:r>
              <a:rPr lang="fr-FR" sz="2800" b="1" i="0" baseline="30000" dirty="0" err="1"/>
              <a:t>excerferum</a:t>
            </a:r>
            <a:r>
              <a:rPr lang="fr-FR" sz="2800" b="1" i="0" baseline="30000" dirty="0"/>
              <a:t> </a:t>
            </a:r>
            <a:r>
              <a:rPr lang="fr-FR" sz="2800" b="1" i="0" baseline="30000" dirty="0" err="1"/>
              <a:t>nuscien</a:t>
            </a:r>
            <a:endParaRPr lang="fr-FR" sz="2800" b="1" i="0" baseline="30000" dirty="0"/>
          </a:p>
          <a:p>
            <a:pPr marL="355600" indent="-355600" defTabSz="541338">
              <a:spcBef>
                <a:spcPts val="1200"/>
              </a:spcBef>
              <a:buClr>
                <a:schemeClr val="accent6"/>
              </a:buClr>
              <a:buSzPct val="100000"/>
              <a:buFont typeface="Lucida Grande"/>
              <a:buChar char="➔"/>
              <a:tabLst/>
            </a:pPr>
            <a:r>
              <a:rPr lang="fr-FR" sz="2800" b="1" i="0" baseline="30000" dirty="0" err="1"/>
              <a:t>ditione</a:t>
            </a:r>
            <a:r>
              <a:rPr lang="fr-FR" sz="2800" b="1" i="0" baseline="30000" dirty="0"/>
              <a:t> </a:t>
            </a:r>
            <a:r>
              <a:rPr lang="fr-FR" sz="2800" b="1" i="0" baseline="30000" dirty="0" err="1"/>
              <a:t>dic</a:t>
            </a:r>
            <a:r>
              <a:rPr lang="fr-FR" sz="2800" b="1" i="0" baseline="30000" dirty="0"/>
              <a:t> tem </a:t>
            </a:r>
            <a:r>
              <a:rPr lang="fr-FR" sz="2800" b="1" i="0" baseline="30000" dirty="0" err="1"/>
              <a:t>hiciliciist</a:t>
            </a:r>
            <a:r>
              <a:rPr lang="fr-FR" sz="2800" b="1" i="0" baseline="30000" dirty="0"/>
              <a:t>, con rem </a:t>
            </a:r>
            <a:r>
              <a:rPr lang="fr-FR" sz="2800" b="1" i="0" baseline="30000" dirty="0" err="1"/>
              <a:t>aut</a:t>
            </a:r>
            <a:r>
              <a:rPr lang="fr-FR" sz="2800" b="1" i="0" baseline="30000" dirty="0"/>
              <a:t> </a:t>
            </a:r>
            <a:r>
              <a:rPr lang="fr-FR" sz="2800" b="1" i="0" baseline="30000" dirty="0" err="1"/>
              <a:t>volest</a:t>
            </a:r>
            <a:r>
              <a:rPr lang="fr-FR" sz="2800" b="1" i="0" baseline="30000" dirty="0"/>
              <a:t>, </a:t>
            </a:r>
            <a:r>
              <a:rPr lang="fr-FR" sz="2800" b="1" i="0" baseline="30000" dirty="0" err="1"/>
              <a:t>sedi</a:t>
            </a:r>
            <a:r>
              <a:rPr lang="fr-FR" sz="2800" b="1" i="0" baseline="30000" dirty="0"/>
              <a:t> doles </a:t>
            </a:r>
          </a:p>
          <a:p>
            <a:pPr marL="355600" indent="-355600" defTabSz="541338">
              <a:spcBef>
                <a:spcPts val="1200"/>
              </a:spcBef>
              <a:buClr>
                <a:schemeClr val="accent6"/>
              </a:buClr>
              <a:buSzPct val="100000"/>
              <a:buFont typeface="Lucida Grande"/>
              <a:buChar char="➔"/>
              <a:tabLst/>
            </a:pPr>
            <a:r>
              <a:rPr lang="fr-FR" sz="2800" b="1" i="0" baseline="30000" dirty="0" err="1"/>
              <a:t>erro</a:t>
            </a:r>
            <a:r>
              <a:rPr lang="fr-FR" sz="2800" b="1" i="0" baseline="30000" dirty="0"/>
              <a:t> te sa </a:t>
            </a:r>
            <a:r>
              <a:rPr lang="fr-FR" sz="2800" b="1" i="0" baseline="30000" dirty="0" err="1"/>
              <a:t>sam</a:t>
            </a:r>
            <a:r>
              <a:rPr lang="fr-FR" sz="2800" b="1" i="0" baseline="30000" dirty="0"/>
              <a:t> </a:t>
            </a:r>
            <a:r>
              <a:rPr lang="fr-FR" sz="2800" b="1" i="0" baseline="30000" dirty="0" err="1"/>
              <a:t>volum</a:t>
            </a:r>
            <a:r>
              <a:rPr lang="fr-FR" sz="2800" b="1" i="0" baseline="30000" dirty="0"/>
              <a:t> </a:t>
            </a:r>
            <a:r>
              <a:rPr lang="fr-FR" sz="2800" b="1" i="0" baseline="30000" dirty="0" err="1"/>
              <a:t>dolumqui</a:t>
            </a:r>
            <a:r>
              <a:rPr lang="fr-FR" sz="2800" b="1" i="0" baseline="30000" dirty="0"/>
              <a:t> </a:t>
            </a:r>
            <a:r>
              <a:rPr lang="fr-FR" sz="2800" b="1" i="0" baseline="30000" dirty="0" err="1"/>
              <a:t>aceprae</a:t>
            </a:r>
            <a:r>
              <a:rPr lang="fr-FR" sz="2800" b="1" i="0" baseline="30000" dirty="0"/>
              <a:t> </a:t>
            </a:r>
            <a:r>
              <a:rPr lang="fr-FR" sz="2800" b="1" i="0" baseline="30000" dirty="0" err="1"/>
              <a:t>eicipsa</a:t>
            </a:r>
            <a:endParaRPr lang="fr-FR" sz="2800" b="1" i="0" baseline="30000" dirty="0"/>
          </a:p>
          <a:p>
            <a:pPr marL="355600" indent="-355600" defTabSz="541338">
              <a:spcBef>
                <a:spcPts val="1200"/>
              </a:spcBef>
              <a:buClr>
                <a:schemeClr val="accent6"/>
              </a:buClr>
              <a:buSzPct val="100000"/>
              <a:buFont typeface="Lucida Grande"/>
              <a:buChar char="➔"/>
              <a:tabLst/>
            </a:pPr>
            <a:r>
              <a:rPr lang="fr-FR" sz="2800" b="1" i="0" baseline="30000" dirty="0" err="1"/>
              <a:t>pelesequod</a:t>
            </a:r>
            <a:r>
              <a:rPr lang="fr-FR" sz="2800" b="1" i="0" baseline="30000" dirty="0"/>
              <a:t> que cum </a:t>
            </a:r>
            <a:r>
              <a:rPr lang="fr-FR" sz="2800" b="1" i="0" baseline="30000" dirty="0" err="1"/>
              <a:t>hicieni</a:t>
            </a:r>
            <a:endParaRPr lang="fr-FR" sz="2800" b="1" i="0" dirty="0"/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>
          <a:xfrm>
            <a:off x="4308103" y="1409704"/>
            <a:ext cx="829009" cy="267588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108000"/>
              <a:buFont typeface="Lucida Grande"/>
              <a:buChar char="❯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37600" indent="-176400" algn="l" defTabSz="4572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/>
              <a:buChar char="›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24800" indent="-1584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7020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044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Lucida Grande"/>
              <a:buNone/>
            </a:pPr>
            <a:r>
              <a:rPr lang="fr-FR" sz="1800" b="1">
                <a:solidFill>
                  <a:srgbClr val="FFFFFF"/>
                </a:solidFill>
              </a:rPr>
              <a:t>titre</a:t>
            </a:r>
            <a:endParaRPr lang="fr-FR" sz="1800" b="1" dirty="0">
              <a:solidFill>
                <a:srgbClr val="FFFFFF"/>
              </a:solidFill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0607" y="6404607"/>
            <a:ext cx="466094" cy="466094"/>
          </a:xfrm>
          <a:prstGeom prst="rect">
            <a:avLst/>
          </a:prstGeom>
        </p:spPr>
      </p:pic>
      <p:sp>
        <p:nvSpPr>
          <p:cNvPr id="16" name="Rogner un rectangle à un seul coin 15"/>
          <p:cNvSpPr/>
          <p:nvPr/>
        </p:nvSpPr>
        <p:spPr>
          <a:xfrm>
            <a:off x="0" y="-1"/>
            <a:ext cx="9156701" cy="913639"/>
          </a:xfrm>
          <a:prstGeom prst="snip1Rect">
            <a:avLst>
              <a:gd name="adj" fmla="val 4576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913638"/>
          </a:xfrm>
        </p:spPr>
        <p:txBody>
          <a:bodyPr lIns="360000">
            <a:normAutofit/>
          </a:bodyPr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8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901702" y="6654800"/>
            <a:ext cx="2133600" cy="206375"/>
          </a:xfrm>
          <a:prstGeom prst="rect">
            <a:avLst/>
          </a:prstGeom>
        </p:spPr>
        <p:txBody>
          <a:bodyPr anchor="b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r>
              <a:rPr lang="fr-FR"/>
              <a:t>GMP - IUT de Bordeaux</a:t>
            </a:r>
          </a:p>
        </p:txBody>
      </p:sp>
      <p:sp>
        <p:nvSpPr>
          <p:cNvPr id="19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039530" y="6654800"/>
            <a:ext cx="5257800" cy="20637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r>
              <a:rPr lang="fr-FR"/>
              <a:t>Journées Portes Ouvertes</a:t>
            </a:r>
          </a:p>
        </p:txBody>
      </p:sp>
      <p:sp>
        <p:nvSpPr>
          <p:cNvPr id="20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0" y="6553200"/>
            <a:ext cx="457200" cy="304800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rgbClr val="009DE0"/>
                </a:solidFill>
              </a:defRPr>
            </a:lvl1pPr>
          </a:lstStyle>
          <a:p>
            <a:fld id="{A0C33CAC-ABA5-42DC-A3C4-D7B2D53BA962}" type="slidenum">
              <a:rPr lang="fr-FR" smtClean="0"/>
              <a:t>‹N°›</a:t>
            </a:fld>
            <a:endParaRPr lang="fr-FR"/>
          </a:p>
        </p:txBody>
      </p:sp>
      <p:cxnSp>
        <p:nvCxnSpPr>
          <p:cNvPr id="21" name="Connecteur droit 20"/>
          <p:cNvCxnSpPr/>
          <p:nvPr/>
        </p:nvCxnSpPr>
        <p:spPr>
          <a:xfrm flipV="1">
            <a:off x="3001433" y="6653212"/>
            <a:ext cx="97367" cy="204788"/>
          </a:xfrm>
          <a:prstGeom prst="line">
            <a:avLst/>
          </a:prstGeom>
          <a:ln w="635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9847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709795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47675" indent="-447675" algn="l" defTabSz="457200" rtl="0" eaLnBrk="1" latinLnBrk="0" hangingPunct="1">
        <a:spcBef>
          <a:spcPct val="20000"/>
        </a:spcBef>
        <a:buClr>
          <a:schemeClr val="accent6"/>
        </a:buClr>
        <a:buFont typeface="Brix Slab Bold" pitchFamily="50" charset="0"/>
        <a:buChar char="→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1"/>
        </a:buClr>
        <a:buFont typeface="Lucida Grande"/>
        <a:buChar char="›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fif"/><Relationship Id="rId3" Type="http://schemas.openxmlformats.org/officeDocument/2006/relationships/image" Target="../media/image25.emf"/><Relationship Id="rId7" Type="http://schemas.openxmlformats.org/officeDocument/2006/relationships/image" Target="../media/image2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jf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12" Type="http://schemas.openxmlformats.org/officeDocument/2006/relationships/image" Target="../media/image45.jpeg"/><Relationship Id="rId17" Type="http://schemas.openxmlformats.org/officeDocument/2006/relationships/image" Target="../media/image50.jpeg"/><Relationship Id="rId2" Type="http://schemas.openxmlformats.org/officeDocument/2006/relationships/image" Target="../media/image6.png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jpeg"/><Relationship Id="rId11" Type="http://schemas.openxmlformats.org/officeDocument/2006/relationships/image" Target="../media/image44.jpeg"/><Relationship Id="rId5" Type="http://schemas.openxmlformats.org/officeDocument/2006/relationships/image" Target="../media/image38.jpeg"/><Relationship Id="rId15" Type="http://schemas.openxmlformats.org/officeDocument/2006/relationships/image" Target="../media/image48.jpeg"/><Relationship Id="rId10" Type="http://schemas.openxmlformats.org/officeDocument/2006/relationships/image" Target="../media/image43.jpeg"/><Relationship Id="rId4" Type="http://schemas.openxmlformats.org/officeDocument/2006/relationships/image" Target="../media/image37.jpeg"/><Relationship Id="rId9" Type="http://schemas.openxmlformats.org/officeDocument/2006/relationships/image" Target="../media/image42.png"/><Relationship Id="rId14" Type="http://schemas.openxmlformats.org/officeDocument/2006/relationships/image" Target="../media/image47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png"/><Relationship Id="rId7" Type="http://schemas.openxmlformats.org/officeDocument/2006/relationships/image" Target="../media/image5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jpeg"/><Relationship Id="rId11" Type="http://schemas.openxmlformats.org/officeDocument/2006/relationships/image" Target="../media/image59.png"/><Relationship Id="rId5" Type="http://schemas.openxmlformats.org/officeDocument/2006/relationships/image" Target="../media/image53.jpeg"/><Relationship Id="rId10" Type="http://schemas.openxmlformats.org/officeDocument/2006/relationships/image" Target="../media/image58.jpeg"/><Relationship Id="rId4" Type="http://schemas.openxmlformats.org/officeDocument/2006/relationships/image" Target="../media/image52.jpeg"/><Relationship Id="rId9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2.jfif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9.png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3.png"/><Relationship Id="rId11" Type="http://schemas.openxmlformats.org/officeDocument/2006/relationships/image" Target="../media/image78.jpeg"/><Relationship Id="rId5" Type="http://schemas.openxmlformats.org/officeDocument/2006/relationships/image" Target="../media/image72.png"/><Relationship Id="rId10" Type="http://schemas.openxmlformats.org/officeDocument/2006/relationships/image" Target="../media/image77.jpeg"/><Relationship Id="rId4" Type="http://schemas.openxmlformats.org/officeDocument/2006/relationships/image" Target="../media/image71.png"/><Relationship Id="rId9" Type="http://schemas.openxmlformats.org/officeDocument/2006/relationships/image" Target="../media/image7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2.png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jpeg"/><Relationship Id="rId7" Type="http://schemas.openxmlformats.org/officeDocument/2006/relationships/image" Target="../media/image9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6.gif"/><Relationship Id="rId11" Type="http://schemas.openxmlformats.org/officeDocument/2006/relationships/image" Target="../media/image100.png"/><Relationship Id="rId5" Type="http://schemas.openxmlformats.org/officeDocument/2006/relationships/image" Target="../media/image95.png"/><Relationship Id="rId10" Type="http://schemas.openxmlformats.org/officeDocument/2006/relationships/image" Target="../media/image14.jpg"/><Relationship Id="rId4" Type="http://schemas.openxmlformats.org/officeDocument/2006/relationships/image" Target="../media/image94.png"/><Relationship Id="rId9" Type="http://schemas.openxmlformats.org/officeDocument/2006/relationships/image" Target="../media/image9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Enqu%C3%AAte%20DUT/FICHE%20DUT%20PEC.pdf" TargetMode="External"/><Relationship Id="rId13" Type="http://schemas.openxmlformats.org/officeDocument/2006/relationships/hyperlink" Target="Enqu%C3%AAte%20DUT/FICHE%20DUT%20GCCD.pdf" TargetMode="External"/><Relationship Id="rId18" Type="http://schemas.openxmlformats.org/officeDocument/2006/relationships/hyperlink" Target="Enqu%C3%AAte%20DUT/FICHE%20DUT%20INFO.pdf" TargetMode="External"/><Relationship Id="rId3" Type="http://schemas.openxmlformats.org/officeDocument/2006/relationships/hyperlink" Target="Enqu%C3%AAte%20DUT/FICHE%20DUT%20GEII.pdf" TargetMode="External"/><Relationship Id="rId21" Type="http://schemas.openxmlformats.org/officeDocument/2006/relationships/hyperlink" Target="Enqu%C3%AAte%20DUT/FICHE%20DUT%20SGM.pdf" TargetMode="External"/><Relationship Id="rId7" Type="http://schemas.openxmlformats.org/officeDocument/2006/relationships/hyperlink" Target="Enqu%C3%AAte%20DUT/FICHE%20DUT%20GLT.pdf" TargetMode="External"/><Relationship Id="rId12" Type="http://schemas.openxmlformats.org/officeDocument/2006/relationships/hyperlink" Target="Enqu%C3%AAte%20DUT/FICHE%20DUT%20GB.pdf" TargetMode="External"/><Relationship Id="rId17" Type="http://schemas.openxmlformats.org/officeDocument/2006/relationships/hyperlink" Target="Enqu%C3%AAte%20DUT/FICHE%20DUT%20HSE.pdf" TargetMode="External"/><Relationship Id="rId25" Type="http://schemas.openxmlformats.org/officeDocument/2006/relationships/hyperlink" Target="Enqu%C3%AAte%20DUT/Fiche%20DUT%20STID.pdf" TargetMode="External"/><Relationship Id="rId2" Type="http://schemas.openxmlformats.org/officeDocument/2006/relationships/hyperlink" Target="Enqu%C3%AAte%20DUT/FICHE%20DUT%20GCGP.pdf" TargetMode="External"/><Relationship Id="rId16" Type="http://schemas.openxmlformats.org/officeDocument/2006/relationships/hyperlink" Target="Enqu%C3%AAte%20DUT/FICHE%20DUT%20GEA.pdf" TargetMode="External"/><Relationship Id="rId20" Type="http://schemas.openxmlformats.org/officeDocument/2006/relationships/hyperlink" Target="Enqu%C3%AAte%20DUT/FICHE%20DUT%20QLIO.pdf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Enqu%C3%AAte%20DUT/Fiche%20DUT%20GACO.pdf" TargetMode="External"/><Relationship Id="rId11" Type="http://schemas.openxmlformats.org/officeDocument/2006/relationships/hyperlink" Target="Enqu%C3%AAte%20DUT/FICHE%20DUT%20CJ.pdf" TargetMode="External"/><Relationship Id="rId24" Type="http://schemas.openxmlformats.org/officeDocument/2006/relationships/hyperlink" Target="Enqu%C3%AAte%20DUT/FICHE%20DUT%20INFO-COM.pdf" TargetMode="External"/><Relationship Id="rId5" Type="http://schemas.openxmlformats.org/officeDocument/2006/relationships/hyperlink" Target="Enqu%C3%AAte%20DUT/FICHE%20DUT%20MP.pdf" TargetMode="External"/><Relationship Id="rId15" Type="http://schemas.openxmlformats.org/officeDocument/2006/relationships/hyperlink" Target="Enqu%C3%AAte%20DUT/FICHE%20DUT%20GTE.pdf" TargetMode="External"/><Relationship Id="rId23" Type="http://schemas.openxmlformats.org/officeDocument/2006/relationships/hyperlink" Target="Enqu%C3%AAte%20DUT/Fiche%20DUT%20CHIMIE.pdf" TargetMode="External"/><Relationship Id="rId10" Type="http://schemas.openxmlformats.org/officeDocument/2006/relationships/hyperlink" Target="Enqu%C3%AAte%20DUT/FICHE%20DUT%20CS.pdf" TargetMode="External"/><Relationship Id="rId19" Type="http://schemas.openxmlformats.org/officeDocument/2006/relationships/hyperlink" Target="Enqu%C3%AAte%20DUT/FICHE%20DUT%20MMI.pdf" TargetMode="External"/><Relationship Id="rId4" Type="http://schemas.openxmlformats.org/officeDocument/2006/relationships/hyperlink" Target="Enqu%C3%AAte%20DUT/FICHE%20DUT%20GMP.pdf" TargetMode="External"/><Relationship Id="rId9" Type="http://schemas.openxmlformats.org/officeDocument/2006/relationships/hyperlink" Target="Enqu%C3%AAte%20DUT/FICHE%20DUT%20RT.pdf" TargetMode="External"/><Relationship Id="rId14" Type="http://schemas.openxmlformats.org/officeDocument/2006/relationships/hyperlink" Target="Enqu%C3%AAte%20DUT/FICHE%20DUT%20GIM.pdf" TargetMode="External"/><Relationship Id="rId22" Type="http://schemas.openxmlformats.org/officeDocument/2006/relationships/hyperlink" Target="Enqu%C3%AAte%20DUT/FICHE%20DUT%20TC.pdf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ous-titre 6"/>
          <p:cNvSpPr>
            <a:spLocks noGrp="1"/>
          </p:cNvSpPr>
          <p:nvPr>
            <p:ph type="subTitle" idx="1"/>
          </p:nvPr>
        </p:nvSpPr>
        <p:spPr>
          <a:xfrm>
            <a:off x="763991" y="2341150"/>
            <a:ext cx="7912466" cy="2083093"/>
          </a:xfrm>
        </p:spPr>
        <p:txBody>
          <a:bodyPr>
            <a:normAutofit/>
          </a:bodyPr>
          <a:lstStyle/>
          <a:p>
            <a:pPr algn="ctr"/>
            <a:r>
              <a:rPr lang="fr-FR" sz="4800" dirty="0"/>
              <a:t>BUT Génie Mécanique et Productique de Bordeaux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" y="50677"/>
            <a:ext cx="3047607" cy="968152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7812360" y="657563"/>
            <a:ext cx="1210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i="1" dirty="0">
                <a:solidFill>
                  <a:srgbClr val="443A31"/>
                </a:solidFill>
              </a:rPr>
              <a:t>2021</a:t>
            </a:r>
            <a:endParaRPr lang="fr-FR" b="1" i="1" dirty="0">
              <a:solidFill>
                <a:srgbClr val="443A31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5373216"/>
            <a:ext cx="6107132" cy="1286214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2631147-299D-4DD8-968C-58BA01DB95AC}"/>
              </a:ext>
            </a:extLst>
          </p:cNvPr>
          <p:cNvSpPr txBox="1"/>
          <p:nvPr/>
        </p:nvSpPr>
        <p:spPr>
          <a:xfrm rot="1049937">
            <a:off x="4067944" y="657563"/>
            <a:ext cx="316835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highlight>
                  <a:srgbClr val="FFFF00"/>
                </a:highlight>
              </a:rPr>
              <a:t>ATTTENTION</a:t>
            </a:r>
          </a:p>
          <a:p>
            <a:r>
              <a:rPr lang="fr-FR" dirty="0">
                <a:highlight>
                  <a:srgbClr val="FFFF00"/>
                </a:highlight>
              </a:rPr>
              <a:t>Les diapos non essentiels sont masquées. Vous les voyez dans Powerpoint mais elles n’apparaitront pas dans une présentation. </a:t>
            </a:r>
          </a:p>
          <a:p>
            <a:r>
              <a:rPr lang="fr-FR" dirty="0">
                <a:highlight>
                  <a:srgbClr val="FFFF00"/>
                </a:highlight>
              </a:rPr>
              <a:t>Vous pouvez les démasquer avec un clic droit sur la diapo puis en cliquant sur masquer la diapo</a:t>
            </a:r>
          </a:p>
        </p:txBody>
      </p:sp>
    </p:spTree>
    <p:extLst>
      <p:ext uri="{BB962C8B-B14F-4D97-AF65-F5344CB8AC3E}">
        <p14:creationId xmlns:p14="http://schemas.microsoft.com/office/powerpoint/2010/main" val="2020038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000"/>
    </mc:Choice>
    <mc:Fallback xmlns="">
      <p:transition advTm="7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 rot="20299350">
            <a:off x="166735" y="2188781"/>
            <a:ext cx="44291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MOTIVATION</a:t>
            </a:r>
            <a:endParaRPr lang="fr-FR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 rot="1617132">
            <a:off x="5442554" y="2142615"/>
            <a:ext cx="3404650" cy="1015663"/>
          </a:xfrm>
          <a:prstGeom prst="rect">
            <a:avLst/>
          </a:prstGeom>
          <a:noFill/>
          <a:effectLst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fr-FR" sz="60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TRAVAIL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363488" y="3090083"/>
            <a:ext cx="428835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sz="6000" b="1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ASSIDUITE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533473" y="4789601"/>
            <a:ext cx="424507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fr-FR" sz="6000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DIALOGUE</a:t>
            </a:r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Comment réussit-on un BUT ?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GMP - IUT de Bordeaux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Journées Portes Ouvertes</a:t>
            </a:r>
            <a:endParaRPr lang="fr-FR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33CAC-ABA5-42DC-A3C4-D7B2D53BA962}" type="slidenum">
              <a:rPr lang="fr-FR" smtClean="0"/>
              <a:t>10</a:t>
            </a:fld>
            <a:endParaRPr lang="fr-FR"/>
          </a:p>
        </p:txBody>
      </p:sp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943372"/>
            <a:ext cx="85725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993099"/>
      </p:ext>
    </p:extLst>
  </p:cSld>
  <p:clrMapOvr>
    <a:masterClrMapping/>
  </p:clrMapOvr>
  <p:transition spd="slow" advTm="64330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CA8F7-3544-4F0D-B1ED-337312CCAE40}" type="slidenum">
              <a:rPr lang="fr-FR"/>
              <a:pPr/>
              <a:t>11</a:t>
            </a:fld>
            <a:endParaRPr lang="fr-FR"/>
          </a:p>
        </p:txBody>
      </p:sp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>
          <a:xfrm>
            <a:off x="870198" y="994941"/>
            <a:ext cx="6942162" cy="777875"/>
          </a:xfrm>
          <a:effectLst/>
        </p:spPr>
        <p:txBody>
          <a:bodyPr>
            <a:normAutofit/>
          </a:bodyPr>
          <a:lstStyle/>
          <a:p>
            <a:pPr algn="l"/>
            <a:r>
              <a:rPr lang="fr-FR" sz="2800" b="1" dirty="0">
                <a:solidFill>
                  <a:srgbClr val="009DE0"/>
                </a:solidFill>
              </a:rPr>
              <a:t>Le poids de la Métallurgie</a:t>
            </a:r>
          </a:p>
        </p:txBody>
      </p:sp>
      <p:sp>
        <p:nvSpPr>
          <p:cNvPr id="15" name="Titre 47"/>
          <p:cNvSpPr txBox="1">
            <a:spLocks/>
          </p:cNvSpPr>
          <p:nvPr/>
        </p:nvSpPr>
        <p:spPr>
          <a:xfrm>
            <a:off x="0" y="0"/>
            <a:ext cx="8686800" cy="913638"/>
          </a:xfrm>
          <a:prstGeom prst="rect">
            <a:avLst/>
          </a:prstGeom>
        </p:spPr>
        <p:txBody>
          <a:bodyPr vert="horz" lIns="36000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Quels métiers avec un BUT GMP ?</a:t>
            </a:r>
          </a:p>
        </p:txBody>
      </p:sp>
      <p:pic>
        <p:nvPicPr>
          <p:cNvPr id="1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943372"/>
            <a:ext cx="85725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GMP - IUT de Bordeaux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Journées Portes Ouvertes</a:t>
            </a:r>
            <a:endParaRPr lang="fr-FR" dirty="0"/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323528" y="1628800"/>
            <a:ext cx="8820472" cy="5064248"/>
          </a:xfrm>
          <a:prstGeom prst="rect">
            <a:avLst/>
          </a:prstGeom>
          <a:effectLst/>
        </p:spPr>
        <p:txBody>
          <a:bodyPr vert="horz" lIns="36000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/>
              <a:buChar char="•"/>
            </a:pPr>
            <a:r>
              <a:rPr lang="fr-FR" sz="2400" b="1" dirty="0">
                <a:solidFill>
                  <a:srgbClr val="443A31"/>
                </a:solidFill>
              </a:rPr>
              <a:t>280 000 recrutements en 2018 / 3 000 000 de salariés dans l’industrie</a:t>
            </a:r>
          </a:p>
          <a:p>
            <a:pPr lvl="1"/>
            <a:endParaRPr lang="fr-FR" sz="1400" b="1" dirty="0">
              <a:solidFill>
                <a:srgbClr val="443A31"/>
              </a:solidFill>
            </a:endParaRPr>
          </a:p>
          <a:p>
            <a:pPr lvl="1"/>
            <a:endParaRPr lang="fr-FR" sz="2000" b="1" dirty="0">
              <a:solidFill>
                <a:srgbClr val="443A31"/>
              </a:solidFill>
            </a:endParaRPr>
          </a:p>
          <a:p>
            <a:pPr marL="800100" lvl="1" indent="-342900">
              <a:buFont typeface="Arial"/>
              <a:buChar char="•"/>
            </a:pPr>
            <a:r>
              <a:rPr lang="fr-FR" sz="2000" b="1" dirty="0">
                <a:solidFill>
                  <a:srgbClr val="443A31"/>
                </a:solidFill>
              </a:rPr>
              <a:t>+ 14% de recrutements en CDI en 2018  (150 000) / 92% de salariés en CDI</a:t>
            </a:r>
          </a:p>
          <a:p>
            <a:pPr lvl="1"/>
            <a:endParaRPr lang="fr-FR" sz="2000" b="1" dirty="0">
              <a:solidFill>
                <a:srgbClr val="443A31"/>
              </a:solidFill>
            </a:endParaRPr>
          </a:p>
          <a:p>
            <a:pPr marL="800100" lvl="1" indent="-342900">
              <a:buFont typeface="Arial"/>
              <a:buChar char="•"/>
            </a:pPr>
            <a:r>
              <a:rPr lang="fr-FR" sz="2000" b="1" dirty="0">
                <a:solidFill>
                  <a:srgbClr val="443A31"/>
                </a:solidFill>
              </a:rPr>
              <a:t>1 embauche sur 2 en CDI (16% tous secteurs confondus)</a:t>
            </a:r>
          </a:p>
          <a:p>
            <a:pPr marL="342900" indent="-342900">
              <a:buFont typeface="Arial"/>
              <a:buChar char="•"/>
            </a:pPr>
            <a:endParaRPr lang="fr-FR" sz="2400" b="1" dirty="0">
              <a:solidFill>
                <a:srgbClr val="443A31"/>
              </a:solidFill>
            </a:endParaRPr>
          </a:p>
          <a:p>
            <a:pPr marL="342900" indent="-342900">
              <a:buFont typeface="Arial"/>
              <a:buChar char="•"/>
            </a:pPr>
            <a:endParaRPr lang="fr-FR" sz="2400" b="1" dirty="0">
              <a:solidFill>
                <a:srgbClr val="443A31"/>
              </a:solidFill>
            </a:endParaRPr>
          </a:p>
          <a:p>
            <a:r>
              <a:rPr lang="fr-FR" sz="2400" b="1" dirty="0">
                <a:solidFill>
                  <a:srgbClr val="FF0000"/>
                </a:solidFill>
              </a:rPr>
              <a:t>La métallurgie va devoir recruter entre 7 000 et 7 500 postes par an d’ici 2027 en Nouvelle Aquitaine</a:t>
            </a: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4"/>
          <a:srcRect l="10253" t="15405" r="9137" b="16744"/>
          <a:stretch/>
        </p:blipFill>
        <p:spPr>
          <a:xfrm>
            <a:off x="7884368" y="980728"/>
            <a:ext cx="986473" cy="83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753792"/>
      </p:ext>
    </p:extLst>
  </p:cSld>
  <p:clrMapOvr>
    <a:masterClrMapping/>
  </p:clrMapOvr>
  <p:transition spd="slow" advTm="64532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Quels secteurs industriels ?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GMP - IUT de Bordeaux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Journées Portes Ouvertes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33CAC-ABA5-42DC-A3C4-D7B2D53BA962}" type="slidenum">
              <a:rPr lang="fr-FR" smtClean="0"/>
              <a:t>12</a:t>
            </a:fld>
            <a:endParaRPr lang="fr-FR"/>
          </a:p>
        </p:txBody>
      </p:sp>
      <p:pic>
        <p:nvPicPr>
          <p:cNvPr id="12" name="Picture 3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08575" y="1413140"/>
            <a:ext cx="1333420" cy="89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943372"/>
            <a:ext cx="85725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060" y="2420888"/>
            <a:ext cx="7583880" cy="349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647689"/>
      </p:ext>
    </p:extLst>
  </p:cSld>
  <p:clrMapOvr>
    <a:masterClrMapping/>
  </p:clrMapOvr>
  <p:transition spd="slow" advTm="26891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Quelques chiffres par secteur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GMP - IUT de Bordeaux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Journées Portes Ouvertes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33CAC-ABA5-42DC-A3C4-D7B2D53BA962}" type="slidenum">
              <a:rPr lang="fr-FR" smtClean="0"/>
              <a:t>13</a:t>
            </a:fld>
            <a:endParaRPr lang="fr-FR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5" t="6139" r="13721" b="4390"/>
          <a:stretch/>
        </p:blipFill>
        <p:spPr bwMode="auto">
          <a:xfrm>
            <a:off x="1187624" y="1228810"/>
            <a:ext cx="6487393" cy="443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627584" y="5877272"/>
            <a:ext cx="79768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rgbClr val="443A31"/>
                </a:solidFill>
              </a:rPr>
              <a:t>96% des Entreprises ont moins de 49 salariés</a:t>
            </a:r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943372"/>
            <a:ext cx="85725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6416" y="1124744"/>
            <a:ext cx="657530" cy="60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086991"/>
      </p:ext>
    </p:extLst>
  </p:cSld>
  <p:clrMapOvr>
    <a:masterClrMapping/>
  </p:clrMapOvr>
  <p:transition spd="slow" advTm="47436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place des cadres intermédiaires GMP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GMP - IUT de Bordeaux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Journées Portes Ouvertes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33CAC-ABA5-42DC-A3C4-D7B2D53BA962}" type="slidenum">
              <a:rPr lang="fr-FR" smtClean="0"/>
              <a:t>14</a:t>
            </a:fld>
            <a:endParaRPr lang="fr-FR"/>
          </a:p>
        </p:txBody>
      </p:sp>
      <p:grpSp>
        <p:nvGrpSpPr>
          <p:cNvPr id="7" name="Groupe 6"/>
          <p:cNvGrpSpPr/>
          <p:nvPr/>
        </p:nvGrpSpPr>
        <p:grpSpPr>
          <a:xfrm>
            <a:off x="1075134" y="1196752"/>
            <a:ext cx="6712862" cy="4771206"/>
            <a:chOff x="981075" y="1429858"/>
            <a:chExt cx="7313290" cy="5197964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59" t="4837" r="15289" b="4204"/>
            <a:stretch/>
          </p:blipFill>
          <p:spPr bwMode="auto">
            <a:xfrm>
              <a:off x="981075" y="1429858"/>
              <a:ext cx="7313290" cy="5197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ZoneTexte 8"/>
            <p:cNvSpPr txBox="1"/>
            <p:nvPr/>
          </p:nvSpPr>
          <p:spPr>
            <a:xfrm>
              <a:off x="3031397" y="3469525"/>
              <a:ext cx="974832" cy="502958"/>
            </a:xfrm>
            <a:prstGeom prst="rect">
              <a:avLst/>
            </a:prstGeom>
            <a:noFill/>
            <a:ln w="28575">
              <a:solidFill>
                <a:srgbClr val="EC6C43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 b="1" dirty="0">
                  <a:solidFill>
                    <a:srgbClr val="009DE0"/>
                  </a:solidFill>
                </a:rPr>
                <a:t>BUT GMP</a:t>
              </a:r>
            </a:p>
            <a:p>
              <a:pPr algn="ctr"/>
              <a:r>
                <a:rPr lang="fr-FR" sz="1200" b="1" dirty="0" err="1">
                  <a:solidFill>
                    <a:srgbClr val="009DE0"/>
                  </a:solidFill>
                </a:rPr>
                <a:t>Lic</a:t>
              </a:r>
              <a:r>
                <a:rPr lang="fr-FR" sz="1200" b="1" dirty="0">
                  <a:solidFill>
                    <a:srgbClr val="009DE0"/>
                  </a:solidFill>
                </a:rPr>
                <a:t>. Pro</a:t>
              </a:r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1819275" y="3600450"/>
              <a:ext cx="1152525" cy="276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50" b="1" dirty="0">
                  <a:solidFill>
                    <a:srgbClr val="443A31"/>
                  </a:solidFill>
                </a:rPr>
                <a:t>DUT GMP + 3</a:t>
              </a:r>
            </a:p>
          </p:txBody>
        </p:sp>
      </p:grp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943372"/>
            <a:ext cx="85725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6416" y="1124744"/>
            <a:ext cx="657530" cy="60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730466"/>
      </p:ext>
    </p:extLst>
  </p:cSld>
  <p:clrMapOvr>
    <a:masterClrMapping/>
  </p:clrMapOvr>
  <p:transition spd="slow" advTm="18061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C’est quoi un BUT GMP ?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GMP - IUT de Bordeaux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Journées Portes Ouvertes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33CAC-ABA5-42DC-A3C4-D7B2D53BA962}" type="slidenum">
              <a:rPr lang="fr-FR" smtClean="0"/>
              <a:t>15</a:t>
            </a:fld>
            <a:endParaRPr lang="fr-FR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4" t="18842" r="3157" b="9789"/>
          <a:stretch/>
        </p:blipFill>
        <p:spPr bwMode="auto">
          <a:xfrm>
            <a:off x="202223" y="2012290"/>
            <a:ext cx="6025962" cy="2959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4860032" y="4037023"/>
            <a:ext cx="4236664" cy="263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1" algn="just">
              <a:spcBef>
                <a:spcPct val="20000"/>
              </a:spcBef>
              <a:buClr>
                <a:schemeClr val="accent1">
                  <a:lumMod val="50000"/>
                </a:schemeClr>
              </a:buClr>
            </a:pPr>
            <a:r>
              <a:rPr lang="fr-FR" b="1" dirty="0">
                <a:solidFill>
                  <a:srgbClr val="009DE0"/>
                </a:solidFill>
                <a:latin typeface="Arial" charset="0"/>
                <a:ea typeface="Times New Roman" pitchFamily="18" charset="0"/>
                <a:cs typeface="Arial" charset="0"/>
              </a:rPr>
              <a:t>Métiers :</a:t>
            </a:r>
            <a:endParaRPr lang="fr-FR" sz="1600" b="1" dirty="0">
              <a:solidFill>
                <a:srgbClr val="009DE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marL="285750" lvl="1" indent="-285750" algn="just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fr-FR" sz="1600" dirty="0">
                <a:solidFill>
                  <a:srgbClr val="443A31"/>
                </a:solidFill>
                <a:latin typeface="Arial" charset="0"/>
                <a:ea typeface="Times New Roman" pitchFamily="18" charset="0"/>
                <a:cs typeface="Arial" charset="0"/>
              </a:rPr>
              <a:t>Bureaux d’études et d’outillage</a:t>
            </a:r>
          </a:p>
          <a:p>
            <a:pPr marL="9525" indent="-285750" algn="just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kumimoji="0" lang="fr-FR" sz="1600" b="0" i="0" u="none" strike="noStrike" kern="0" cap="none" spc="0" normalizeH="0" baseline="0" noProof="0" dirty="0">
                <a:ln>
                  <a:noFill/>
                </a:ln>
                <a:solidFill>
                  <a:srgbClr val="443A31"/>
                </a:solidFill>
                <a:effectLst/>
                <a:uLnTx/>
                <a:uFillTx/>
                <a:latin typeface="Arial" charset="0"/>
                <a:cs typeface="Arial" charset="0"/>
              </a:rPr>
              <a:t>Méthodes et industrialisation</a:t>
            </a:r>
          </a:p>
          <a:p>
            <a:pPr marL="9525" indent="-285750" algn="just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fr-FR" sz="1600" kern="0" dirty="0">
                <a:solidFill>
                  <a:srgbClr val="443A31"/>
                </a:solidFill>
                <a:latin typeface="Arial" charset="0"/>
                <a:cs typeface="Arial" charset="0"/>
              </a:rPr>
              <a:t>Maintenance</a:t>
            </a:r>
          </a:p>
          <a:p>
            <a:pPr marL="9525" indent="-285750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kumimoji="0" lang="fr-FR" sz="1600" b="0" i="0" u="none" strike="noStrike" kern="0" cap="none" spc="0" normalizeH="0" noProof="0" dirty="0">
                <a:ln>
                  <a:noFill/>
                </a:ln>
                <a:solidFill>
                  <a:srgbClr val="443A31"/>
                </a:solidFill>
                <a:effectLst/>
                <a:uLnTx/>
                <a:uFillTx/>
                <a:latin typeface="Arial" charset="0"/>
                <a:cs typeface="Arial" charset="0"/>
              </a:rPr>
              <a:t>Organisation &amp; Gestion de la Production</a:t>
            </a:r>
          </a:p>
          <a:p>
            <a:pPr marL="9525" indent="-285750" algn="just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fr-FR" sz="1600" kern="0" noProof="0" dirty="0">
                <a:solidFill>
                  <a:srgbClr val="443A31"/>
                </a:solidFill>
                <a:latin typeface="Arial" charset="0"/>
                <a:cs typeface="Arial" charset="0"/>
              </a:rPr>
              <a:t>Assurance et contrôle de la qualité</a:t>
            </a:r>
          </a:p>
          <a:p>
            <a:pPr marL="9525" indent="-285750" algn="just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kumimoji="0" lang="fr-FR" sz="1600" b="0" i="0" u="none" strike="noStrike" kern="0" cap="none" spc="0" normalizeH="0" dirty="0">
                <a:ln>
                  <a:noFill/>
                </a:ln>
                <a:solidFill>
                  <a:srgbClr val="443A31"/>
                </a:solidFill>
                <a:effectLst/>
                <a:uLnTx/>
                <a:uFillTx/>
                <a:latin typeface="Arial" charset="0"/>
                <a:cs typeface="Arial" charset="0"/>
              </a:rPr>
              <a:t>Essais, R&amp;D</a:t>
            </a:r>
          </a:p>
          <a:p>
            <a:pPr marL="9525" indent="-285750" algn="just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fr-FR" sz="1600" kern="0" baseline="0" noProof="0" dirty="0">
                <a:solidFill>
                  <a:srgbClr val="443A31"/>
                </a:solidFill>
                <a:latin typeface="Arial" charset="0"/>
                <a:cs typeface="Arial" charset="0"/>
              </a:rPr>
              <a:t>Laboratoires</a:t>
            </a:r>
            <a:r>
              <a:rPr lang="fr-FR" sz="1600" kern="0" noProof="0" dirty="0">
                <a:solidFill>
                  <a:srgbClr val="443A31"/>
                </a:solidFill>
                <a:latin typeface="Arial" charset="0"/>
                <a:cs typeface="Arial" charset="0"/>
              </a:rPr>
              <a:t> de recherche</a:t>
            </a:r>
          </a:p>
          <a:p>
            <a:pPr marL="9525" indent="-285750" algn="just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fr-FR" sz="1600" kern="0" dirty="0">
                <a:solidFill>
                  <a:srgbClr val="443A31"/>
                </a:solidFill>
                <a:latin typeface="Arial" charset="0"/>
                <a:cs typeface="Arial" charset="0"/>
              </a:rPr>
              <a:t>Achats, …</a:t>
            </a:r>
            <a:endParaRPr lang="fr-FR" sz="1600" kern="0" noProof="0" dirty="0">
              <a:solidFill>
                <a:srgbClr val="443A31"/>
              </a:solidFill>
              <a:latin typeface="Arial" charset="0"/>
              <a:cs typeface="Arial" charset="0"/>
            </a:endParaRPr>
          </a:p>
          <a:p>
            <a:pPr marL="0" lvl="1" algn="just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Arial" pitchFamily="34" charset="0"/>
              <a:buChar char="•"/>
            </a:pPr>
            <a:endParaRPr kumimoji="0" lang="fr-FR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cs typeface="Arial" charset="0"/>
            </a:endParaRPr>
          </a:p>
          <a:p>
            <a:pPr marL="0" lvl="1" algn="just">
              <a:spcBef>
                <a:spcPct val="20000"/>
              </a:spcBef>
              <a:buClr>
                <a:schemeClr val="accent1">
                  <a:lumMod val="50000"/>
                </a:schemeClr>
              </a:buClr>
            </a:pPr>
            <a:endParaRPr kumimoji="0" lang="fr-FR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742950" marR="0" lvl="1" indent="-28575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50000"/>
                </a:schemeClr>
              </a:buClr>
              <a:buSzTx/>
              <a:buFontTx/>
              <a:buNone/>
              <a:tabLst/>
              <a:defRPr/>
            </a:pPr>
            <a:endParaRPr kumimoji="0" lang="fr-FR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50000"/>
                </a:schemeClr>
              </a:buClr>
              <a:buSzTx/>
              <a:buFontTx/>
              <a:buNone/>
              <a:tabLst/>
              <a:defRPr/>
            </a:pPr>
            <a:r>
              <a:rPr kumimoji="0" lang="fr-FR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				</a:t>
            </a:r>
            <a:endParaRPr kumimoji="0" lang="fr-FR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Wingdings" pitchFamily="2" charset="2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50000"/>
                </a:schemeClr>
              </a:buClr>
              <a:buSzTx/>
              <a:buFontTx/>
              <a:buNone/>
              <a:tabLst/>
              <a:defRPr/>
            </a:pPr>
            <a:endParaRPr kumimoji="0" lang="fr-FR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Wingdings" pitchFamily="2" charset="2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50000"/>
                </a:schemeClr>
              </a:buClr>
              <a:buSzTx/>
              <a:buFontTx/>
              <a:buNone/>
              <a:tabLst/>
              <a:defRPr/>
            </a:pPr>
            <a:endParaRPr kumimoji="0" lang="fr-FR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50000"/>
                </a:schemeClr>
              </a:buClr>
              <a:buSzTx/>
              <a:buFontTx/>
              <a:buChar char="•"/>
              <a:tabLst/>
              <a:defRPr/>
            </a:pPr>
            <a:endParaRPr kumimoji="0" lang="fr-FR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943372"/>
            <a:ext cx="85725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ZoneTexte 12"/>
          <p:cNvSpPr txBox="1"/>
          <p:nvPr/>
        </p:nvSpPr>
        <p:spPr>
          <a:xfrm>
            <a:off x="1043608" y="1048380"/>
            <a:ext cx="7848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i="1" dirty="0">
                <a:solidFill>
                  <a:srgbClr val="009DE0"/>
                </a:solidFill>
              </a:rPr>
              <a:t>Un généraliste des industries mécaniques </a:t>
            </a:r>
            <a:br>
              <a:rPr lang="fr-FR" sz="2400" b="1" i="1" dirty="0">
                <a:solidFill>
                  <a:srgbClr val="009DE0"/>
                </a:solidFill>
              </a:rPr>
            </a:br>
            <a:r>
              <a:rPr lang="fr-FR" sz="2400" b="1" i="1" dirty="0">
                <a:solidFill>
                  <a:srgbClr val="009DE0"/>
                </a:solidFill>
              </a:rPr>
              <a:t>dans les domaines liés </a:t>
            </a:r>
            <a:r>
              <a:rPr lang="fr-FR" sz="2400" b="1" i="1" dirty="0">
                <a:solidFill>
                  <a:srgbClr val="443A31"/>
                </a:solidFill>
              </a:rPr>
              <a:t>au cycle de vie d’un produit</a:t>
            </a:r>
            <a:endParaRPr lang="fr-FR" sz="2000" i="1" dirty="0">
              <a:solidFill>
                <a:srgbClr val="009DE0"/>
              </a:solidFill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924944"/>
            <a:ext cx="1686602" cy="1040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347929"/>
      </p:ext>
    </p:extLst>
  </p:cSld>
  <p:clrMapOvr>
    <a:masterClrMapping/>
  </p:clrMapOvr>
  <p:transition spd="slow" advTm="48141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Quelles compétences en GMP ?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GMP - IUT de Bordeaux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Journées Portes Ouvertes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33CAC-ABA5-42DC-A3C4-D7B2D53BA962}" type="slidenum">
              <a:rPr lang="fr-FR" smtClean="0"/>
              <a:t>16</a:t>
            </a:fld>
            <a:endParaRPr lang="fr-FR"/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943372"/>
            <a:ext cx="85725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1145562" y="989693"/>
            <a:ext cx="4938606" cy="777875"/>
          </a:xfrm>
          <a:prstGeom prst="rect">
            <a:avLst/>
          </a:prstGeom>
          <a:effectLst/>
        </p:spPr>
        <p:txBody>
          <a:bodyPr vert="horz" lIns="36000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>
                <a:solidFill>
                  <a:srgbClr val="009DE0"/>
                </a:solidFill>
                <a:effectLst/>
              </a:rPr>
              <a:t>CONCEVOIR</a:t>
            </a:r>
          </a:p>
        </p:txBody>
      </p:sp>
      <p:sp>
        <p:nvSpPr>
          <p:cNvPr id="10" name="Rectangle 9"/>
          <p:cNvSpPr/>
          <p:nvPr/>
        </p:nvSpPr>
        <p:spPr>
          <a:xfrm>
            <a:off x="6614450" y="4437112"/>
            <a:ext cx="17876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009DE0"/>
                </a:solidFill>
                <a:effectLst/>
              </a:rPr>
              <a:t>CAO CATIA V5</a:t>
            </a:r>
          </a:p>
        </p:txBody>
      </p:sp>
      <p:pic>
        <p:nvPicPr>
          <p:cNvPr id="11" name="Image 10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501008"/>
            <a:ext cx="3631786" cy="2762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age 11" descr="Travaux Publics 1.pn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887818" y="4016233"/>
            <a:ext cx="2090929" cy="1512277"/>
          </a:xfrm>
          <a:prstGeom prst="rect">
            <a:avLst/>
          </a:prstGeom>
        </p:spPr>
      </p:pic>
      <p:pic>
        <p:nvPicPr>
          <p:cNvPr id="14" name="Image 13"/>
          <p:cNvPicPr/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352" y="5071961"/>
            <a:ext cx="1568451" cy="1597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28184" y="1647326"/>
            <a:ext cx="2741358" cy="1912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6941" y="4722605"/>
            <a:ext cx="3222625" cy="1682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48" y="1647326"/>
            <a:ext cx="3357162" cy="188840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792" y="1647326"/>
            <a:ext cx="1781355" cy="189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098867"/>
      </p:ext>
    </p:extLst>
  </p:cSld>
  <p:clrMapOvr>
    <a:masterClrMapping/>
  </p:clrMapOvr>
  <p:transition spd="slow" advTm="36882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Quelles compétences en GMP ?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GMP - IUT de Bordeaux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Journées Portes Ouvertes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33CAC-ABA5-42DC-A3C4-D7B2D53BA962}" type="slidenum">
              <a:rPr lang="fr-FR" smtClean="0"/>
              <a:t>17</a:t>
            </a:fld>
            <a:endParaRPr lang="fr-FR"/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943372"/>
            <a:ext cx="85725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1145562" y="989693"/>
            <a:ext cx="5298646" cy="777875"/>
          </a:xfrm>
          <a:prstGeom prst="rect">
            <a:avLst/>
          </a:prstGeom>
          <a:effectLst/>
        </p:spPr>
        <p:txBody>
          <a:bodyPr vert="horz" lIns="36000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>
                <a:solidFill>
                  <a:srgbClr val="009DE0"/>
                </a:solidFill>
                <a:effectLst/>
              </a:rPr>
              <a:t>DIMENSIONNER</a:t>
            </a:r>
          </a:p>
        </p:txBody>
      </p:sp>
      <p:sp>
        <p:nvSpPr>
          <p:cNvPr id="10" name="Rectangle 9"/>
          <p:cNvSpPr/>
          <p:nvPr/>
        </p:nvSpPr>
        <p:spPr>
          <a:xfrm>
            <a:off x="6275085" y="4520684"/>
            <a:ext cx="17876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009DE0"/>
                </a:solidFill>
                <a:effectLst/>
              </a:rPr>
              <a:t>CAO CATIA V5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4116660"/>
            <a:ext cx="3048000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80244" y="4489474"/>
            <a:ext cx="2977532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18"/>
          <p:cNvSpPr/>
          <p:nvPr/>
        </p:nvSpPr>
        <p:spPr>
          <a:xfrm>
            <a:off x="821431" y="4940364"/>
            <a:ext cx="9428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i="1" dirty="0">
                <a:solidFill>
                  <a:srgbClr val="443A31"/>
                </a:solidFill>
                <a:effectLst/>
              </a:rPr>
              <a:t>Catamaran</a:t>
            </a:r>
          </a:p>
          <a:p>
            <a:r>
              <a:rPr lang="fr-FR" sz="1200" i="1" dirty="0">
                <a:solidFill>
                  <a:srgbClr val="443A31"/>
                </a:solidFill>
                <a:effectLst/>
              </a:rPr>
              <a:t>Orange II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32795" y="5538891"/>
            <a:ext cx="18288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/>
              <a:t>Mat 45 m Voiles 1000 m2</a:t>
            </a:r>
          </a:p>
          <a:p>
            <a:r>
              <a:rPr lang="fr-FR" sz="1000" dirty="0"/>
              <a:t>« Orange II »</a:t>
            </a:r>
          </a:p>
          <a:p>
            <a:r>
              <a:rPr lang="fr-FR" sz="1000" dirty="0"/>
              <a:t>110 Pieds ( 37,80m )</a:t>
            </a:r>
          </a:p>
          <a:p>
            <a:r>
              <a:rPr lang="fr-FR" sz="1000" dirty="0"/>
              <a:t>30 Tonnes Carbone-</a:t>
            </a:r>
            <a:r>
              <a:rPr lang="fr-FR" sz="1000" dirty="0" err="1"/>
              <a:t>Nomex</a:t>
            </a:r>
            <a:endParaRPr lang="fr-FR" sz="1000" dirty="0"/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375" y="1698277"/>
            <a:ext cx="3422717" cy="1924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8225" y="1441103"/>
            <a:ext cx="3046183" cy="2491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399071" y="393305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009DE0"/>
                </a:solidFill>
                <a:effectLst/>
              </a:rPr>
              <a:t>Calcul de structures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99071" y="4302388"/>
            <a:ext cx="13773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009DE0"/>
                </a:solidFill>
                <a:effectLst/>
              </a:rPr>
              <a:t>Mécanique</a:t>
            </a:r>
          </a:p>
        </p:txBody>
      </p:sp>
    </p:spTree>
    <p:extLst>
      <p:ext uri="{BB962C8B-B14F-4D97-AF65-F5344CB8AC3E}">
        <p14:creationId xmlns:p14="http://schemas.microsoft.com/office/powerpoint/2010/main" val="3837889231"/>
      </p:ext>
    </p:extLst>
  </p:cSld>
  <p:clrMapOvr>
    <a:masterClrMapping/>
  </p:clrMapOvr>
  <p:transition spd="slow" advTm="45501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Quelles compétences en GMP ?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GMP - IUT de Bordeaux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Journées Portes Ouvertes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33CAC-ABA5-42DC-A3C4-D7B2D53BA962}" type="slidenum">
              <a:rPr lang="fr-FR" smtClean="0"/>
              <a:t>18</a:t>
            </a:fld>
            <a:endParaRPr lang="fr-FR"/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943372"/>
            <a:ext cx="85725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65122" y="832247"/>
            <a:ext cx="5298646" cy="777875"/>
          </a:xfrm>
          <a:prstGeom prst="rect">
            <a:avLst/>
          </a:prstGeom>
          <a:effectLst/>
        </p:spPr>
        <p:txBody>
          <a:bodyPr vert="horz" lIns="36000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>
                <a:solidFill>
                  <a:srgbClr val="009DE0"/>
                </a:solidFill>
                <a:effectLst/>
              </a:rPr>
              <a:t>CARACTERISER</a:t>
            </a:r>
          </a:p>
        </p:txBody>
      </p:sp>
      <p:pic>
        <p:nvPicPr>
          <p:cNvPr id="12" name="Picture 4" descr="C:\Documents and Settings\Thierry\Mes documents\RECHERCHE\Bouteilles H2E\Essais LGM²B\H2E Caractérisation\Photos essais\DSCF0409.JPG"/>
          <p:cNvPicPr>
            <a:picLocks noChangeAspect="1" noChangeArrowheads="1"/>
          </p:cNvPicPr>
          <p:nvPr/>
        </p:nvPicPr>
        <p:blipFill>
          <a:blip r:embed="rId3" cstate="print"/>
          <a:srcRect r="3835" b="3835"/>
          <a:stretch>
            <a:fillRect/>
          </a:stretch>
        </p:blipFill>
        <p:spPr bwMode="auto">
          <a:xfrm>
            <a:off x="6350399" y="1314912"/>
            <a:ext cx="1509959" cy="2012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Image 13" descr="G:\photo sdm\photo.JPG">
            <a:extLst>
              <a:ext uri="{FF2B5EF4-FFF2-40B4-BE49-F238E27FC236}">
                <a16:creationId xmlns:a16="http://schemas.microsoft.com/office/drawing/2014/main" id="{E6CAD804-5A74-4E8F-8899-DCE27F614ED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32444" y="5141748"/>
            <a:ext cx="1762174" cy="10050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74BDF5B-B570-4970-A83B-8189B7651B6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73" t="51469" r="13104"/>
          <a:stretch/>
        </p:blipFill>
        <p:spPr>
          <a:xfrm>
            <a:off x="634449" y="1989122"/>
            <a:ext cx="2162955" cy="94325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B93F49DE-248C-45A5-B096-06AFB9E40B5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03" r="33955"/>
          <a:stretch/>
        </p:blipFill>
        <p:spPr>
          <a:xfrm>
            <a:off x="7902928" y="1354622"/>
            <a:ext cx="1284128" cy="189889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8" name="Espace réservé du contenu 5">
            <a:extLst>
              <a:ext uri="{FF2B5EF4-FFF2-40B4-BE49-F238E27FC236}">
                <a16:creationId xmlns:a16="http://schemas.microsoft.com/office/drawing/2014/main" id="{EDFA5DA7-9F19-47A0-BE00-8D28533E844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76" t="15379" r="31164"/>
          <a:stretch/>
        </p:blipFill>
        <p:spPr>
          <a:xfrm>
            <a:off x="7917889" y="3712427"/>
            <a:ext cx="1254205" cy="197020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B24BFE88-DC91-4317-B66A-684E74CE93E5}"/>
              </a:ext>
            </a:extLst>
          </p:cNvPr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9559" y="5201824"/>
            <a:ext cx="1278864" cy="119969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9211F02F-E6C6-49E3-A199-94E67337BDDE}"/>
              </a:ext>
            </a:extLst>
          </p:cNvPr>
          <p:cNvPicPr/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5427" y="3869151"/>
            <a:ext cx="1337668" cy="124648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A86DCDEE-101C-4750-9AA3-1E3A8458E310}"/>
              </a:ext>
            </a:extLst>
          </p:cNvPr>
          <p:cNvSpPr txBox="1"/>
          <p:nvPr/>
        </p:nvSpPr>
        <p:spPr>
          <a:xfrm>
            <a:off x="83620" y="3522825"/>
            <a:ext cx="278984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i="1" dirty="0">
                <a:latin typeface="Arial" panose="020B0604020202020204" pitchFamily="34" charset="0"/>
                <a:cs typeface="Arial" panose="020B0604020202020204" pitchFamily="34" charset="0"/>
              </a:rPr>
              <a:t>OBSERVER </a:t>
            </a:r>
            <a:r>
              <a:rPr lang="fr-FR" sz="1100" i="1" dirty="0">
                <a:latin typeface="Arial" panose="020B0604020202020204" pitchFamily="34" charset="0"/>
                <a:cs typeface="Arial" panose="020B0604020202020204" pitchFamily="34" charset="0"/>
              </a:rPr>
              <a:t> analyse microscopique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7C32A412-DA40-47CC-8675-560BB1CC9DAF}"/>
              </a:ext>
            </a:extLst>
          </p:cNvPr>
          <p:cNvSpPr txBox="1"/>
          <p:nvPr/>
        </p:nvSpPr>
        <p:spPr>
          <a:xfrm>
            <a:off x="3349210" y="4021085"/>
            <a:ext cx="27136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b="1" i="1" dirty="0">
                <a:latin typeface="Arial" panose="020B0604020202020204" pitchFamily="34" charset="0"/>
                <a:cs typeface="Arial" panose="020B0604020202020204" pitchFamily="34" charset="0"/>
              </a:rPr>
              <a:t>CONFRONTER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82BD2926-269B-407F-ADE2-C44A9FF4916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913" y="2000329"/>
            <a:ext cx="1677186" cy="98406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DCC5CDD0-6E71-43A0-ACAC-8585A7A068A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591" y="1298169"/>
            <a:ext cx="1668577" cy="219750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63283096-7006-4A7C-A356-468B9EBB752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771" y="4082556"/>
            <a:ext cx="2465009" cy="16309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11549FFD-A726-4203-B380-6F3EA4092652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24"/>
          <a:stretch/>
        </p:blipFill>
        <p:spPr>
          <a:xfrm>
            <a:off x="2377755" y="3728190"/>
            <a:ext cx="826093" cy="8694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DD8FA85D-D3A0-433A-B7FF-0251CDEFB20A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322"/>
          <a:stretch/>
        </p:blipFill>
        <p:spPr>
          <a:xfrm>
            <a:off x="5931774" y="3705332"/>
            <a:ext cx="2167114" cy="91875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35" name="ZoneTexte 34">
            <a:extLst>
              <a:ext uri="{FF2B5EF4-FFF2-40B4-BE49-F238E27FC236}">
                <a16:creationId xmlns:a16="http://schemas.microsoft.com/office/drawing/2014/main" id="{4B97DBB7-A95D-4556-AF8C-6E887280FBF5}"/>
              </a:ext>
            </a:extLst>
          </p:cNvPr>
          <p:cNvSpPr txBox="1"/>
          <p:nvPr/>
        </p:nvSpPr>
        <p:spPr>
          <a:xfrm>
            <a:off x="5841946" y="1009740"/>
            <a:ext cx="32665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TESTER  </a:t>
            </a:r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essais </a:t>
            </a:r>
            <a:r>
              <a:rPr lang="fr-FR" sz="1000" i="1" dirty="0">
                <a:latin typeface="Arial" panose="020B0604020202020204" pitchFamily="34" charset="0"/>
                <a:cs typeface="Arial" panose="020B0604020202020204" pitchFamily="34" charset="0"/>
              </a:rPr>
              <a:t>thermique et mécanique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B7366CA5-97F3-40D8-A8BA-F6E6DE045528}"/>
              </a:ext>
            </a:extLst>
          </p:cNvPr>
          <p:cNvSpPr txBox="1"/>
          <p:nvPr/>
        </p:nvSpPr>
        <p:spPr>
          <a:xfrm>
            <a:off x="6350399" y="3356281"/>
            <a:ext cx="13943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Essais de traction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68FA076F-4ADE-4D5F-B9E8-3E5428DDF6E2}"/>
              </a:ext>
            </a:extLst>
          </p:cNvPr>
          <p:cNvSpPr txBox="1"/>
          <p:nvPr/>
        </p:nvSpPr>
        <p:spPr>
          <a:xfrm>
            <a:off x="8143585" y="3272449"/>
            <a:ext cx="13943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Résilience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08C4CC90-9960-41B9-8D37-53E5948CF360}"/>
              </a:ext>
            </a:extLst>
          </p:cNvPr>
          <p:cNvSpPr txBox="1"/>
          <p:nvPr/>
        </p:nvSpPr>
        <p:spPr>
          <a:xfrm>
            <a:off x="1521588" y="1719937"/>
            <a:ext cx="32066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PREPARER </a:t>
            </a:r>
            <a:r>
              <a:rPr lang="fr-FR" sz="1000" i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es échantillons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EADD7870-44A1-4C2E-A9EA-316154DCB070}"/>
              </a:ext>
            </a:extLst>
          </p:cNvPr>
          <p:cNvSpPr txBox="1"/>
          <p:nvPr/>
        </p:nvSpPr>
        <p:spPr>
          <a:xfrm>
            <a:off x="6460356" y="4576496"/>
            <a:ext cx="19855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Mise en œuvre des </a:t>
            </a:r>
          </a:p>
          <a:p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traitements thermiques</a:t>
            </a:r>
          </a:p>
        </p:txBody>
      </p:sp>
      <p:pic>
        <p:nvPicPr>
          <p:cNvPr id="50" name="Image 49" descr="C:\Users\Pierre Millot\Desktop\image téléphone\20130513_104414(0).jpg">
            <a:extLst>
              <a:ext uri="{FF2B5EF4-FFF2-40B4-BE49-F238E27FC236}">
                <a16:creationId xmlns:a16="http://schemas.microsoft.com/office/drawing/2014/main" id="{4D56564D-6AE0-445F-87DA-E9EB07F330BC}"/>
              </a:ext>
            </a:extLst>
          </p:cNvPr>
          <p:cNvPicPr/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13" b="24131"/>
          <a:stretch/>
        </p:blipFill>
        <p:spPr bwMode="auto">
          <a:xfrm rot="16200000">
            <a:off x="1879428" y="5209366"/>
            <a:ext cx="1729469" cy="7046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2" name="Image 51" descr="35CrMo4 trempe eau + revenu 530.bmp">
            <a:extLst>
              <a:ext uri="{FF2B5EF4-FFF2-40B4-BE49-F238E27FC236}">
                <a16:creationId xmlns:a16="http://schemas.microsoft.com/office/drawing/2014/main" id="{1F0E402A-987E-4E48-B961-45FE5A505D56}"/>
              </a:ext>
            </a:extLst>
          </p:cNvPr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266017" y="3835025"/>
            <a:ext cx="1098523" cy="84342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827EC2F-DBA8-44AB-9277-B1F3FE29CD86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0"/>
          <a:stretch/>
        </p:blipFill>
        <p:spPr>
          <a:xfrm>
            <a:off x="5143411" y="4992139"/>
            <a:ext cx="1093788" cy="172079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2172985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Quelles compétences en GMP ?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GMP - IUT de Bordeaux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Journées Portes Ouvertes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33CAC-ABA5-42DC-A3C4-D7B2D53BA962}" type="slidenum">
              <a:rPr lang="fr-FR" smtClean="0"/>
              <a:t>19</a:t>
            </a:fld>
            <a:endParaRPr lang="fr-FR"/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943372"/>
            <a:ext cx="85725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899592" y="908720"/>
            <a:ext cx="7998438" cy="714832"/>
          </a:xfrm>
          <a:prstGeom prst="rect">
            <a:avLst/>
          </a:prstGeom>
          <a:effectLst/>
        </p:spPr>
        <p:txBody>
          <a:bodyPr vert="horz" lIns="360000" tIns="45720" rIns="91440" bIns="45720" rtlCol="0" anchor="ctr"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>
                <a:solidFill>
                  <a:srgbClr val="009DE0"/>
                </a:solidFill>
                <a:effectLst/>
              </a:rPr>
              <a:t>INDUSTRIALISER - FABRIQUER - PRODUIRE</a:t>
            </a: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700808"/>
            <a:ext cx="1396206" cy="1861608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</p:pic>
      <p:pic>
        <p:nvPicPr>
          <p:cNvPr id="12" name="Picture 2" descr="C:\Users\Thierry\Documents\Admin GMP\LP TAU\photos\DSCF027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18544" y="3551139"/>
            <a:ext cx="2270125" cy="1702594"/>
          </a:xfrm>
          <a:prstGeom prst="rect">
            <a:avLst/>
          </a:prstGeom>
          <a:noFill/>
        </p:spPr>
      </p:pic>
      <p:pic>
        <p:nvPicPr>
          <p:cNvPr id="14" name="Image 13" descr="pano.jpg"/>
          <p:cNvPicPr>
            <a:picLocks noChangeAspect="1"/>
          </p:cNvPicPr>
          <p:nvPr/>
        </p:nvPicPr>
        <p:blipFill>
          <a:blip r:embed="rId5" cstate="print"/>
          <a:srcRect t="16353" b="24344"/>
          <a:stretch>
            <a:fillRect/>
          </a:stretch>
        </p:blipFill>
        <p:spPr>
          <a:xfrm>
            <a:off x="0" y="5291833"/>
            <a:ext cx="9144000" cy="1368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3" descr="C:\Users\tlorriot\Documents\Admin GMP\photos GMP\CFAO numérique\projet LP 201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354" y="1434169"/>
            <a:ext cx="1658142" cy="2210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:\Users\tlorriot\Documents\Admin GMP\photos GMP\Hall productique\Soudage\DSC_471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522" y="1646809"/>
            <a:ext cx="2510631" cy="166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tlorriot\Documents\Admin GMP\photos GMP\Hall productique\photos pour poster\Fonderie A2 N° 5-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496" y="3692114"/>
            <a:ext cx="2251252" cy="1496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MG_3582-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6"/>
          <a:stretch>
            <a:fillRect/>
          </a:stretch>
        </p:blipFill>
        <p:spPr bwMode="auto">
          <a:xfrm>
            <a:off x="7184791" y="3583410"/>
            <a:ext cx="1797284" cy="151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9" name="Picture 3" descr="C:\Users\tlorriot\AppData\Local\Temp\IMG_3625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19116"/>
            <a:ext cx="2402204" cy="1801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600" y="1540569"/>
            <a:ext cx="2309813" cy="217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1124909"/>
      </p:ext>
    </p:extLst>
  </p:cSld>
  <p:clrMapOvr>
    <a:masterClrMapping/>
  </p:clrMapOvr>
  <p:transition spd="slow" advTm="33195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CA8F7-3544-4F0D-B1ED-337312CCAE40}" type="slidenum">
              <a:rPr lang="fr-FR"/>
              <a:pPr/>
              <a:t>2</a:t>
            </a:fld>
            <a:endParaRPr lang="fr-FR"/>
          </a:p>
        </p:txBody>
      </p:sp>
      <p:sp>
        <p:nvSpPr>
          <p:cNvPr id="15" name="Titre 47"/>
          <p:cNvSpPr txBox="1">
            <a:spLocks/>
          </p:cNvSpPr>
          <p:nvPr/>
        </p:nvSpPr>
        <p:spPr>
          <a:xfrm>
            <a:off x="0" y="0"/>
            <a:ext cx="8686800" cy="913638"/>
          </a:xfrm>
          <a:prstGeom prst="rect">
            <a:avLst/>
          </a:prstGeom>
        </p:spPr>
        <p:txBody>
          <a:bodyPr vert="horz" lIns="36000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Orientation – le Processus</a:t>
            </a:r>
          </a:p>
        </p:txBody>
      </p:sp>
      <p:pic>
        <p:nvPicPr>
          <p:cNvPr id="1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943372"/>
            <a:ext cx="85725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GMP - IUT de Bordeaux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Journées Portes Ouvertes</a:t>
            </a:r>
            <a:endParaRPr lang="fr-FR" dirty="0"/>
          </a:p>
        </p:txBody>
      </p:sp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076042"/>
            <a:ext cx="1045848" cy="915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951" y="958410"/>
            <a:ext cx="1076908" cy="915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e 3"/>
          <p:cNvGrpSpPr/>
          <p:nvPr/>
        </p:nvGrpSpPr>
        <p:grpSpPr>
          <a:xfrm>
            <a:off x="3180662" y="888498"/>
            <a:ext cx="2140655" cy="1569660"/>
            <a:chOff x="920231" y="3579572"/>
            <a:chExt cx="2140655" cy="1569660"/>
          </a:xfrm>
        </p:grpSpPr>
        <p:sp>
          <p:nvSpPr>
            <p:cNvPr id="19" name="Text Box 3"/>
            <p:cNvSpPr txBox="1">
              <a:spLocks noChangeArrowheads="1"/>
            </p:cNvSpPr>
            <p:nvPr/>
          </p:nvSpPr>
          <p:spPr bwMode="auto">
            <a:xfrm>
              <a:off x="920231" y="3579572"/>
              <a:ext cx="2140655" cy="1569660"/>
            </a:xfrm>
            <a:prstGeom prst="rect">
              <a:avLst/>
            </a:prstGeom>
            <a:solidFill>
              <a:srgbClr val="CC0000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fr-FR" sz="2400" dirty="0">
                  <a:solidFill>
                    <a:schemeClr val="bg1"/>
                  </a:solidFill>
                  <a:latin typeface="Tahoma" pitchFamily="1" charset="0"/>
                </a:rPr>
                <a:t>Je clique</a:t>
              </a:r>
            </a:p>
            <a:p>
              <a:pPr algn="ctr" eaLnBrk="0" hangingPunct="0"/>
              <a:endParaRPr lang="fr-FR" sz="2400" dirty="0">
                <a:solidFill>
                  <a:schemeClr val="bg1"/>
                </a:solidFill>
                <a:latin typeface="Tahoma" pitchFamily="1" charset="0"/>
              </a:endParaRPr>
            </a:p>
            <a:p>
              <a:pPr algn="ctr" eaLnBrk="0" hangingPunct="0"/>
              <a:endParaRPr lang="fr-FR" sz="2400" dirty="0">
                <a:solidFill>
                  <a:schemeClr val="bg1"/>
                </a:solidFill>
                <a:latin typeface="Tahoma" pitchFamily="1" charset="0"/>
              </a:endParaRPr>
            </a:p>
            <a:p>
              <a:pPr algn="ctr" eaLnBrk="0" hangingPunct="0"/>
              <a:r>
                <a:rPr lang="fr-FR" sz="2400" dirty="0">
                  <a:solidFill>
                    <a:schemeClr val="bg1"/>
                  </a:solidFill>
                  <a:latin typeface="Tahoma" pitchFamily="1" charset="0"/>
                </a:rPr>
                <a:t>je m’oriente !</a:t>
              </a:r>
            </a:p>
          </p:txBody>
        </p:sp>
        <p:sp>
          <p:nvSpPr>
            <p:cNvPr id="5" name="Flèche vers le bas 4"/>
            <p:cNvSpPr/>
            <p:nvPr/>
          </p:nvSpPr>
          <p:spPr>
            <a:xfrm>
              <a:off x="1773241" y="4009524"/>
              <a:ext cx="358986" cy="720080"/>
            </a:xfrm>
            <a:prstGeom prst="downArrow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9CDCBCDC-C9BE-4DBA-9ED2-9BADB73B1D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96" y="3458848"/>
            <a:ext cx="9144000" cy="3399152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97" y="2588039"/>
            <a:ext cx="969512" cy="96951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610D604-9F4A-4338-BC22-D20DC137721B}"/>
              </a:ext>
            </a:extLst>
          </p:cNvPr>
          <p:cNvSpPr/>
          <p:nvPr/>
        </p:nvSpPr>
        <p:spPr>
          <a:xfrm>
            <a:off x="228600" y="3573016"/>
            <a:ext cx="2687216" cy="136815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B4BF3B24-BC3A-4913-9FE9-F46616101AC4}"/>
              </a:ext>
            </a:extLst>
          </p:cNvPr>
          <p:cNvSpPr txBox="1"/>
          <p:nvPr/>
        </p:nvSpPr>
        <p:spPr>
          <a:xfrm>
            <a:off x="-17585" y="2213002"/>
            <a:ext cx="3365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Je m’inscris sur </a:t>
            </a:r>
            <a:r>
              <a:rPr lang="fr-FR" b="1" dirty="0" err="1"/>
              <a:t>Parcoursup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8462703"/>
      </p:ext>
    </p:extLst>
  </p:cSld>
  <p:clrMapOvr>
    <a:masterClrMapping/>
  </p:clrMapOvr>
  <p:transition spd="slow" advTm="24602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Quelles compétences en GMP ?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GMP - IUT de Bordeaux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Journées Portes Ouvertes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33CAC-ABA5-42DC-A3C4-D7B2D53BA962}" type="slidenum">
              <a:rPr lang="fr-FR" smtClean="0"/>
              <a:t>20</a:t>
            </a:fld>
            <a:endParaRPr lang="fr-FR"/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943372"/>
            <a:ext cx="85725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827584" y="922933"/>
            <a:ext cx="5298646" cy="777875"/>
          </a:xfrm>
          <a:prstGeom prst="rect">
            <a:avLst/>
          </a:prstGeom>
          <a:effectLst/>
        </p:spPr>
        <p:txBody>
          <a:bodyPr vert="horz" lIns="36000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>
                <a:solidFill>
                  <a:srgbClr val="009DE0"/>
                </a:solidFill>
              </a:rPr>
              <a:t>INDUSTRIALISER - PILOTER</a:t>
            </a:r>
            <a:endParaRPr lang="fr-FR" b="1" dirty="0">
              <a:solidFill>
                <a:srgbClr val="009DE0"/>
              </a:solidFill>
              <a:effectLst/>
            </a:endParaRPr>
          </a:p>
        </p:txBody>
      </p:sp>
      <p:pic>
        <p:nvPicPr>
          <p:cNvPr id="11" name="Picture 1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4077072"/>
            <a:ext cx="2942774" cy="2259022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04" y="2095206"/>
            <a:ext cx="5519514" cy="3487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577861"/>
            <a:ext cx="3389926" cy="2542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297208"/>
      </p:ext>
    </p:extLst>
  </p:cSld>
  <p:clrMapOvr>
    <a:masterClrMapping/>
  </p:clrMapOvr>
  <p:transition spd="slow" advTm="15010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Quelles compétences en GMP ?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GMP - IUT de Bordeaux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Journées Portes Ouvertes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33CAC-ABA5-42DC-A3C4-D7B2D53BA962}" type="slidenum">
              <a:rPr lang="fr-FR" smtClean="0"/>
              <a:t>21</a:t>
            </a:fld>
            <a:endParaRPr lang="fr-FR"/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943372"/>
            <a:ext cx="85725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1145562" y="989693"/>
            <a:ext cx="5802702" cy="777875"/>
          </a:xfrm>
          <a:prstGeom prst="rect">
            <a:avLst/>
          </a:prstGeom>
          <a:effectLst/>
        </p:spPr>
        <p:txBody>
          <a:bodyPr vert="horz" lIns="360000" tIns="45720" rIns="91440" bIns="45720" rtlCol="0" anchor="ctr"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>
                <a:solidFill>
                  <a:srgbClr val="009DE0"/>
                </a:solidFill>
              </a:rPr>
              <a:t>INDUSTRIALISER - </a:t>
            </a:r>
            <a:r>
              <a:rPr lang="fr-FR" b="1" dirty="0">
                <a:solidFill>
                  <a:srgbClr val="009DE0"/>
                </a:solidFill>
                <a:effectLst/>
              </a:rPr>
              <a:t>CONTRÔLER</a:t>
            </a:r>
          </a:p>
        </p:txBody>
      </p:sp>
      <p:pic>
        <p:nvPicPr>
          <p:cNvPr id="11" name="Picture 1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1449" y="4191459"/>
            <a:ext cx="3076575" cy="2045853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</p:pic>
      <p:pic>
        <p:nvPicPr>
          <p:cNvPr id="12" name="Picture 2" descr="C:\Users\tlorriot\Documents\Admin GMP\photos GMP\Hall productique\Métrologie\Projecteur profil\phot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275" y="1981200"/>
            <a:ext cx="3286125" cy="438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037" y="2099487"/>
            <a:ext cx="2809875" cy="1924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0669983"/>
      </p:ext>
    </p:extLst>
  </p:cSld>
  <p:clrMapOvr>
    <a:masterClrMapping/>
  </p:clrMapOvr>
  <p:transition spd="slow" advTm="25541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Quelles compétences en GMP ?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GMP - IUT de Bordeaux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Journées Portes Ouvertes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33CAC-ABA5-42DC-A3C4-D7B2D53BA962}" type="slidenum">
              <a:rPr lang="fr-FR" smtClean="0"/>
              <a:t>22</a:t>
            </a:fld>
            <a:endParaRPr lang="fr-FR"/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943372"/>
            <a:ext cx="85725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1145562" y="989693"/>
            <a:ext cx="5298646" cy="777875"/>
          </a:xfrm>
          <a:prstGeom prst="rect">
            <a:avLst/>
          </a:prstGeom>
          <a:effectLst/>
        </p:spPr>
        <p:txBody>
          <a:bodyPr vert="horz" lIns="36000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>
                <a:solidFill>
                  <a:srgbClr val="009DE0"/>
                </a:solidFill>
              </a:rPr>
              <a:t>INDUSTRIALISER - </a:t>
            </a:r>
            <a:r>
              <a:rPr lang="fr-FR" b="1" dirty="0">
                <a:solidFill>
                  <a:srgbClr val="009DE0"/>
                </a:solidFill>
                <a:effectLst/>
              </a:rPr>
              <a:t>GERER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871" y="1773833"/>
            <a:ext cx="4598792" cy="2229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0313" y="4149080"/>
            <a:ext cx="3554135" cy="213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60" y="4149080"/>
            <a:ext cx="3897035" cy="2411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772816"/>
            <a:ext cx="2286000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0559290"/>
      </p:ext>
    </p:extLst>
  </p:cSld>
  <p:clrMapOvr>
    <a:masterClrMapping/>
  </p:clrMapOvr>
  <p:transition spd="slow" advTm="27869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Des mises en situation et des projets tout au long de la formation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GMP - IUT de Bordeaux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Journées Portes Ouvertes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33CAC-ABA5-42DC-A3C4-D7B2D53BA962}" type="slidenum">
              <a:rPr lang="fr-FR" smtClean="0"/>
              <a:t>23</a:t>
            </a:fld>
            <a:endParaRPr lang="fr-FR"/>
          </a:p>
        </p:txBody>
      </p: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943372"/>
            <a:ext cx="85725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42820"/>
          <a:stretch/>
        </p:blipFill>
        <p:spPr bwMode="auto">
          <a:xfrm>
            <a:off x="4864545" y="1635552"/>
            <a:ext cx="4171951" cy="120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0109" y="2348880"/>
            <a:ext cx="1247775" cy="935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3047232"/>
            <a:ext cx="2049967" cy="1283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35696" y="1412776"/>
            <a:ext cx="1746560" cy="1308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01799" y="3686328"/>
            <a:ext cx="2434697" cy="2038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0"/>
          <p:cNvPicPr>
            <a:picLocks noChangeAspect="1" noChangeArrowheads="1"/>
          </p:cNvPicPr>
          <p:nvPr/>
        </p:nvPicPr>
        <p:blipFill>
          <a:blip r:embed="rId8" cstate="print"/>
          <a:srcRect l="24817" t="45443" r="50293" b="29557"/>
          <a:stretch>
            <a:fillRect/>
          </a:stretch>
        </p:blipFill>
        <p:spPr bwMode="auto">
          <a:xfrm>
            <a:off x="3759299" y="3107993"/>
            <a:ext cx="2828925" cy="1597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C:\Users\tlorriot\Documents\Admin GMP\photos GMP\Projets\1A\2012\EducEco_2012\DSC0366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313" y="4705504"/>
            <a:ext cx="2506135" cy="187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tlorriot\Documents\Admin GMP\photos GMP\Projets\1A\2012\EducEco_2012\DSC03532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8" t="23345" r="25435" b="8827"/>
          <a:stretch/>
        </p:blipFill>
        <p:spPr bwMode="auto">
          <a:xfrm>
            <a:off x="3454443" y="4705504"/>
            <a:ext cx="2338388" cy="1886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http://www.ac-nice.fr/azurnet/sections/eleves-parents/orientation/biblio/images/logo-journees-cordees/downloadFile/preview/LOGO_Journees_cordees_2012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665" y="2865027"/>
            <a:ext cx="1183815" cy="1400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2407230"/>
      </p:ext>
    </p:extLst>
  </p:cSld>
  <p:clrMapOvr>
    <a:masterClrMapping/>
  </p:clrMapOvr>
  <p:transition spd="slow" advTm="31196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 Programme Pédagogique National (PPN)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GMP - IUT de Bordeaux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Journées Portes Ouvertes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33CAC-ABA5-42DC-A3C4-D7B2D53BA962}" type="slidenum">
              <a:rPr lang="fr-FR" smtClean="0"/>
              <a:t>24</a:t>
            </a:fld>
            <a:endParaRPr lang="fr-FR"/>
          </a:p>
        </p:txBody>
      </p:sp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943372"/>
            <a:ext cx="85725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04" y="1700808"/>
            <a:ext cx="8874812" cy="4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83280"/>
      </p:ext>
    </p:extLst>
  </p:cSld>
  <p:clrMapOvr>
    <a:masterClrMapping/>
  </p:clrMapOvr>
  <p:transition spd="slow" advTm="38651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 Programme Pédagogique National (PPN)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GMP - IUT de Bordeaux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Journées Portes Ouvertes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33CAC-ABA5-42DC-A3C4-D7B2D53BA962}" type="slidenum">
              <a:rPr lang="fr-FR" smtClean="0"/>
              <a:t>25</a:t>
            </a:fld>
            <a:endParaRPr lang="fr-FR"/>
          </a:p>
        </p:txBody>
      </p:sp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943372"/>
            <a:ext cx="85725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1043608" y="1196752"/>
            <a:ext cx="79112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>
                <a:latin typeface="Calibri" panose="020F0502020204030204" pitchFamily="34" charset="0"/>
              </a:rPr>
              <a:t>5 parcours possibles et les étudiants choisissent un parcours en fin BUT 1A 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098" y="2564904"/>
            <a:ext cx="8720936" cy="3420419"/>
          </a:xfrm>
          <a:prstGeom prst="rect">
            <a:avLst/>
          </a:prstGeom>
        </p:spPr>
      </p:pic>
      <p:pic>
        <p:nvPicPr>
          <p:cNvPr id="3" name="Image 2" descr="File:Light green check.svg - Wikimedia Common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3276601"/>
            <a:ext cx="304800" cy="304800"/>
          </a:xfrm>
          <a:prstGeom prst="rect">
            <a:avLst/>
          </a:prstGeom>
        </p:spPr>
      </p:pic>
      <p:pic>
        <p:nvPicPr>
          <p:cNvPr id="11" name="Image 10" descr="File:Light green check.svg - Wikimedia Common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4" y="3852863"/>
            <a:ext cx="304800" cy="304800"/>
          </a:xfrm>
          <a:prstGeom prst="rect">
            <a:avLst/>
          </a:prstGeom>
        </p:spPr>
      </p:pic>
      <p:pic>
        <p:nvPicPr>
          <p:cNvPr id="13" name="Image 12" descr="File:Light green check.svg - Wikimedia Common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2" y="4941169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691882"/>
      </p:ext>
    </p:extLst>
  </p:cSld>
  <p:clrMapOvr>
    <a:masterClrMapping/>
  </p:clrMapOvr>
  <p:transition spd="slow" advTm="30692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Le parcours robotique, c’est quoi 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Le parcours robotique est une formation scientifique et technologique inter-départements.</a:t>
            </a:r>
          </a:p>
          <a:p>
            <a:pPr marL="0" indent="0">
              <a:buNone/>
            </a:pPr>
            <a:r>
              <a:rPr lang="fr-FR" sz="1800" b="1" dirty="0"/>
              <a:t>Compétences : </a:t>
            </a:r>
            <a:r>
              <a:rPr lang="fr-FR" sz="1800" dirty="0"/>
              <a:t>conception, intégration, programmation</a:t>
            </a:r>
            <a:br>
              <a:rPr lang="fr-FR" sz="1800" dirty="0"/>
            </a:br>
            <a:r>
              <a:rPr lang="fr-FR" sz="1800" dirty="0"/>
              <a:t>et maintien en conditions opérationnelles de robots.</a:t>
            </a:r>
          </a:p>
          <a:p>
            <a:pPr marL="0" indent="0">
              <a:buNone/>
            </a:pPr>
            <a:r>
              <a:rPr lang="fr-FR" sz="1800" b="1" dirty="0"/>
              <a:t>Qui ? </a:t>
            </a:r>
            <a:r>
              <a:rPr lang="fr-FR" sz="1800" i="1" dirty="0"/>
              <a:t>Environ 20 étudiants inscrits en DUT à l’IUT de Bordeaux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GMP - IUT de Bordeaux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Journées Portes Ouvertes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33CAC-ABA5-42DC-A3C4-D7B2D53BA962}" type="slidenum">
              <a:rPr lang="fr-FR" smtClean="0"/>
              <a:t>26</a:t>
            </a:fld>
            <a:endParaRPr lang="fr-FR"/>
          </a:p>
        </p:txBody>
      </p:sp>
      <p:pic>
        <p:nvPicPr>
          <p:cNvPr id="7" name="image1.jpe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/>
          </a:blip>
          <a:stretch>
            <a:fillRect/>
          </a:stretch>
        </p:blipFill>
        <p:spPr>
          <a:xfrm>
            <a:off x="6932745" y="1647920"/>
            <a:ext cx="1493923" cy="119513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" name="Group 120"/>
          <p:cNvGrpSpPr/>
          <p:nvPr/>
        </p:nvGrpSpPr>
        <p:grpSpPr>
          <a:xfrm>
            <a:off x="332845" y="3620670"/>
            <a:ext cx="1150356" cy="432001"/>
            <a:chOff x="0" y="0"/>
            <a:chExt cx="1150354" cy="431999"/>
          </a:xfrm>
        </p:grpSpPr>
        <p:sp>
          <p:nvSpPr>
            <p:cNvPr id="9" name="Shape 118"/>
            <p:cNvSpPr/>
            <p:nvPr/>
          </p:nvSpPr>
          <p:spPr>
            <a:xfrm>
              <a:off x="0" y="0"/>
              <a:ext cx="1150356" cy="432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7544" y="0"/>
                  </a:lnTo>
                  <a:lnTo>
                    <a:pt x="21600" y="10800"/>
                  </a:lnTo>
                  <a:lnTo>
                    <a:pt x="17544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BDD7EE"/>
            </a:solidFill>
            <a:ln w="12700" cap="flat">
              <a:solidFill>
                <a:srgbClr val="42719B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400"/>
              </a:pPr>
              <a:endParaRPr/>
            </a:p>
          </p:txBody>
        </p:sp>
        <p:sp>
          <p:nvSpPr>
            <p:cNvPr id="10" name="Shape 119"/>
            <p:cNvSpPr/>
            <p:nvPr/>
          </p:nvSpPr>
          <p:spPr>
            <a:xfrm>
              <a:off x="0" y="68680"/>
              <a:ext cx="1042355" cy="2946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1400"/>
              </a:lvl1pPr>
            </a:lstStyle>
            <a:p>
              <a:r>
                <a:t>Semestre 1</a:t>
              </a:r>
            </a:p>
          </p:txBody>
        </p:sp>
      </p:grpSp>
      <p:grpSp>
        <p:nvGrpSpPr>
          <p:cNvPr id="11" name="Group 123"/>
          <p:cNvGrpSpPr/>
          <p:nvPr/>
        </p:nvGrpSpPr>
        <p:grpSpPr>
          <a:xfrm>
            <a:off x="1404627" y="3620670"/>
            <a:ext cx="1276298" cy="432001"/>
            <a:chOff x="0" y="0"/>
            <a:chExt cx="1276296" cy="431999"/>
          </a:xfrm>
        </p:grpSpPr>
        <p:sp>
          <p:nvSpPr>
            <p:cNvPr id="12" name="Shape 121"/>
            <p:cNvSpPr/>
            <p:nvPr/>
          </p:nvSpPr>
          <p:spPr>
            <a:xfrm>
              <a:off x="0" y="0"/>
              <a:ext cx="1276297" cy="432000"/>
            </a:xfrm>
            <a:prstGeom prst="chevron">
              <a:avLst>
                <a:gd name="adj" fmla="val 50000"/>
              </a:avLst>
            </a:prstGeom>
            <a:solidFill>
              <a:srgbClr val="9DC3E6"/>
            </a:solidFill>
            <a:ln w="12700" cap="flat">
              <a:solidFill>
                <a:srgbClr val="42719B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400"/>
              </a:pPr>
              <a:endParaRPr/>
            </a:p>
          </p:txBody>
        </p:sp>
        <p:sp>
          <p:nvSpPr>
            <p:cNvPr id="13" name="Shape 122"/>
            <p:cNvSpPr/>
            <p:nvPr/>
          </p:nvSpPr>
          <p:spPr>
            <a:xfrm>
              <a:off x="215999" y="68680"/>
              <a:ext cx="844299" cy="2946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1400"/>
              </a:lvl1pPr>
            </a:lstStyle>
            <a:p>
              <a:r>
                <a:t>S2</a:t>
              </a:r>
            </a:p>
          </p:txBody>
        </p:sp>
      </p:grpSp>
      <p:grpSp>
        <p:nvGrpSpPr>
          <p:cNvPr id="14" name="Group 126"/>
          <p:cNvGrpSpPr/>
          <p:nvPr/>
        </p:nvGrpSpPr>
        <p:grpSpPr>
          <a:xfrm>
            <a:off x="2692008" y="3620670"/>
            <a:ext cx="1241857" cy="432001"/>
            <a:chOff x="0" y="0"/>
            <a:chExt cx="1241855" cy="431999"/>
          </a:xfrm>
        </p:grpSpPr>
        <p:sp>
          <p:nvSpPr>
            <p:cNvPr id="15" name="Shape 124"/>
            <p:cNvSpPr/>
            <p:nvPr/>
          </p:nvSpPr>
          <p:spPr>
            <a:xfrm>
              <a:off x="0" y="0"/>
              <a:ext cx="1241856" cy="432000"/>
            </a:xfrm>
            <a:prstGeom prst="chevron">
              <a:avLst>
                <a:gd name="adj" fmla="val 50000"/>
              </a:avLst>
            </a:prstGeom>
            <a:solidFill>
              <a:schemeClr val="accent1"/>
            </a:solidFill>
            <a:ln w="12700" cap="flat">
              <a:solidFill>
                <a:srgbClr val="42719B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400"/>
              </a:pPr>
              <a:endParaRPr/>
            </a:p>
          </p:txBody>
        </p:sp>
        <p:sp>
          <p:nvSpPr>
            <p:cNvPr id="16" name="Shape 125"/>
            <p:cNvSpPr/>
            <p:nvPr/>
          </p:nvSpPr>
          <p:spPr>
            <a:xfrm>
              <a:off x="216000" y="68680"/>
              <a:ext cx="809856" cy="2946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1400"/>
              </a:lvl1pPr>
            </a:lstStyle>
            <a:p>
              <a:r>
                <a:t>S3</a:t>
              </a:r>
            </a:p>
          </p:txBody>
        </p:sp>
      </p:grpSp>
      <p:grpSp>
        <p:nvGrpSpPr>
          <p:cNvPr id="17" name="Group 129"/>
          <p:cNvGrpSpPr/>
          <p:nvPr/>
        </p:nvGrpSpPr>
        <p:grpSpPr>
          <a:xfrm>
            <a:off x="3900427" y="3620670"/>
            <a:ext cx="1241857" cy="432001"/>
            <a:chOff x="0" y="0"/>
            <a:chExt cx="1241855" cy="431999"/>
          </a:xfrm>
        </p:grpSpPr>
        <p:sp>
          <p:nvSpPr>
            <p:cNvPr id="18" name="Shape 127"/>
            <p:cNvSpPr/>
            <p:nvPr/>
          </p:nvSpPr>
          <p:spPr>
            <a:xfrm>
              <a:off x="0" y="0"/>
              <a:ext cx="1241856" cy="432000"/>
            </a:xfrm>
            <a:prstGeom prst="chevron">
              <a:avLst>
                <a:gd name="adj" fmla="val 50000"/>
              </a:avLst>
            </a:prstGeom>
            <a:solidFill>
              <a:srgbClr val="2E75B6"/>
            </a:solidFill>
            <a:ln w="12700" cap="flat">
              <a:solidFill>
                <a:srgbClr val="42719B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400"/>
              </a:pPr>
              <a:endParaRPr/>
            </a:p>
          </p:txBody>
        </p:sp>
        <p:sp>
          <p:nvSpPr>
            <p:cNvPr id="19" name="Shape 128"/>
            <p:cNvSpPr/>
            <p:nvPr/>
          </p:nvSpPr>
          <p:spPr>
            <a:xfrm>
              <a:off x="216000" y="68680"/>
              <a:ext cx="809856" cy="2946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1400"/>
              </a:lvl1pPr>
            </a:lstStyle>
            <a:p>
              <a:r>
                <a:t>S4</a:t>
              </a:r>
            </a:p>
          </p:txBody>
        </p:sp>
      </p:grpSp>
      <p:grpSp>
        <p:nvGrpSpPr>
          <p:cNvPr id="20" name="Group 132"/>
          <p:cNvGrpSpPr/>
          <p:nvPr/>
        </p:nvGrpSpPr>
        <p:grpSpPr>
          <a:xfrm>
            <a:off x="332847" y="3039910"/>
            <a:ext cx="3358955" cy="418287"/>
            <a:chOff x="0" y="0"/>
            <a:chExt cx="3358954" cy="418285"/>
          </a:xfrm>
        </p:grpSpPr>
        <p:sp>
          <p:nvSpPr>
            <p:cNvPr id="21" name="Shape 130"/>
            <p:cNvSpPr/>
            <p:nvPr/>
          </p:nvSpPr>
          <p:spPr>
            <a:xfrm>
              <a:off x="0" y="0"/>
              <a:ext cx="3358954" cy="418285"/>
            </a:xfrm>
            <a:prstGeom prst="rightArrow">
              <a:avLst>
                <a:gd name="adj1" fmla="val 50000"/>
                <a:gd name="adj2" fmla="val 50000"/>
              </a:avLst>
            </a:prstGeom>
            <a:gradFill flip="none" rotWithShape="1">
              <a:gsLst>
                <a:gs pos="0">
                  <a:srgbClr val="8FD2F1">
                    <a:alpha val="26000"/>
                  </a:srgbClr>
                </a:gs>
                <a:gs pos="100000">
                  <a:srgbClr val="00B0F0"/>
                </a:gs>
              </a:gsLst>
              <a:lin ang="0" scaled="0"/>
            </a:gradFill>
            <a:ln w="12700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400"/>
              </a:pPr>
              <a:endParaRPr/>
            </a:p>
          </p:txBody>
        </p:sp>
        <p:sp>
          <p:nvSpPr>
            <p:cNvPr id="22" name="Shape 131"/>
            <p:cNvSpPr/>
            <p:nvPr/>
          </p:nvSpPr>
          <p:spPr>
            <a:xfrm>
              <a:off x="0" y="55255"/>
              <a:ext cx="3254383" cy="3077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1400"/>
              </a:lvl1pPr>
            </a:lstStyle>
            <a:p>
              <a:r>
                <a:rPr dirty="0"/>
                <a:t>JEUDI APRE</a:t>
              </a:r>
              <a:r>
                <a:rPr lang="fr-FR" dirty="0"/>
                <a:t>S-</a:t>
              </a:r>
              <a:r>
                <a:rPr dirty="0"/>
                <a:t>M</a:t>
              </a:r>
              <a:r>
                <a:rPr lang="fr-FR" dirty="0"/>
                <a:t>IDI</a:t>
              </a:r>
              <a:endParaRPr dirty="0"/>
            </a:p>
          </p:txBody>
        </p:sp>
      </p:grpSp>
      <p:grpSp>
        <p:nvGrpSpPr>
          <p:cNvPr id="23" name="Group 135"/>
          <p:cNvGrpSpPr/>
          <p:nvPr/>
        </p:nvGrpSpPr>
        <p:grpSpPr>
          <a:xfrm>
            <a:off x="332845" y="4213607"/>
            <a:ext cx="1062466" cy="776816"/>
            <a:chOff x="0" y="0"/>
            <a:chExt cx="1062464" cy="776814"/>
          </a:xfrm>
        </p:grpSpPr>
        <p:sp>
          <p:nvSpPr>
            <p:cNvPr id="24" name="Shape 133"/>
            <p:cNvSpPr/>
            <p:nvPr/>
          </p:nvSpPr>
          <p:spPr>
            <a:xfrm>
              <a:off x="-1" y="-1"/>
              <a:ext cx="1062466" cy="776816"/>
            </a:xfrm>
            <a:prstGeom prst="rect">
              <a:avLst/>
            </a:prstGeom>
            <a:solidFill>
              <a:srgbClr val="BDD7EE"/>
            </a:solidFill>
            <a:ln w="12700" cap="flat">
              <a:solidFill>
                <a:srgbClr val="42719B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400"/>
              </a:pPr>
              <a:endParaRPr/>
            </a:p>
          </p:txBody>
        </p:sp>
        <p:sp>
          <p:nvSpPr>
            <p:cNvPr id="25" name="Shape 134"/>
            <p:cNvSpPr/>
            <p:nvPr/>
          </p:nvSpPr>
          <p:spPr>
            <a:xfrm>
              <a:off x="-1" y="37887"/>
              <a:ext cx="1062466" cy="7010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>
                <a:defRPr sz="1400"/>
              </a:pPr>
              <a:r>
                <a:t>Club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1400"/>
              </a:pPr>
              <a:r>
                <a:t>Innovation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1400"/>
              </a:pPr>
              <a:r>
                <a:t>(32H)</a:t>
              </a:r>
            </a:p>
          </p:txBody>
        </p:sp>
      </p:grpSp>
      <p:grpSp>
        <p:nvGrpSpPr>
          <p:cNvPr id="26" name="Group 138"/>
          <p:cNvGrpSpPr/>
          <p:nvPr/>
        </p:nvGrpSpPr>
        <p:grpSpPr>
          <a:xfrm>
            <a:off x="1510541" y="4200478"/>
            <a:ext cx="1062347" cy="776815"/>
            <a:chOff x="0" y="0"/>
            <a:chExt cx="1062346" cy="776814"/>
          </a:xfrm>
        </p:grpSpPr>
        <p:sp>
          <p:nvSpPr>
            <p:cNvPr id="27" name="Shape 136"/>
            <p:cNvSpPr/>
            <p:nvPr/>
          </p:nvSpPr>
          <p:spPr>
            <a:xfrm>
              <a:off x="-1" y="-1"/>
              <a:ext cx="1062348" cy="776816"/>
            </a:xfrm>
            <a:prstGeom prst="rect">
              <a:avLst/>
            </a:prstGeom>
            <a:solidFill>
              <a:srgbClr val="9DC3E6"/>
            </a:solidFill>
            <a:ln w="12700" cap="flat">
              <a:solidFill>
                <a:srgbClr val="42719B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400"/>
              </a:pPr>
              <a:endParaRPr/>
            </a:p>
          </p:txBody>
        </p:sp>
        <p:sp>
          <p:nvSpPr>
            <p:cNvPr id="28" name="Shape 137"/>
            <p:cNvSpPr/>
            <p:nvPr/>
          </p:nvSpPr>
          <p:spPr>
            <a:xfrm>
              <a:off x="-1" y="37887"/>
              <a:ext cx="1062348" cy="7010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>
                <a:defRPr sz="1400"/>
              </a:pPr>
              <a:r>
                <a:t>Robotique mobile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1400"/>
              </a:pPr>
              <a:r>
                <a:t>(64 H)</a:t>
              </a:r>
            </a:p>
          </p:txBody>
        </p:sp>
      </p:grpSp>
      <p:grpSp>
        <p:nvGrpSpPr>
          <p:cNvPr id="29" name="Group 141"/>
          <p:cNvGrpSpPr/>
          <p:nvPr/>
        </p:nvGrpSpPr>
        <p:grpSpPr>
          <a:xfrm>
            <a:off x="2699331" y="4200478"/>
            <a:ext cx="1062347" cy="784608"/>
            <a:chOff x="0" y="0"/>
            <a:chExt cx="1062346" cy="784607"/>
          </a:xfrm>
        </p:grpSpPr>
        <p:sp>
          <p:nvSpPr>
            <p:cNvPr id="30" name="Shape 139"/>
            <p:cNvSpPr/>
            <p:nvPr/>
          </p:nvSpPr>
          <p:spPr>
            <a:xfrm>
              <a:off x="-1" y="-1"/>
              <a:ext cx="1062348" cy="784609"/>
            </a:xfrm>
            <a:prstGeom prst="rect">
              <a:avLst/>
            </a:prstGeom>
            <a:solidFill>
              <a:schemeClr val="accent1"/>
            </a:solidFill>
            <a:ln w="12700" cap="flat">
              <a:solidFill>
                <a:srgbClr val="42719B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400"/>
              </a:pPr>
              <a:endParaRPr/>
            </a:p>
          </p:txBody>
        </p:sp>
        <p:sp>
          <p:nvSpPr>
            <p:cNvPr id="31" name="Shape 140"/>
            <p:cNvSpPr/>
            <p:nvPr/>
          </p:nvSpPr>
          <p:spPr>
            <a:xfrm>
              <a:off x="-1" y="41783"/>
              <a:ext cx="1062348" cy="7010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>
                <a:defRPr sz="1400"/>
              </a:pPr>
              <a:r>
                <a:t>Robotique industrielle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1400"/>
              </a:pPr>
              <a:r>
                <a:t>(64 H)</a:t>
              </a:r>
            </a:p>
          </p:txBody>
        </p:sp>
      </p:grpSp>
      <p:grpSp>
        <p:nvGrpSpPr>
          <p:cNvPr id="32" name="Group 144"/>
          <p:cNvGrpSpPr/>
          <p:nvPr/>
        </p:nvGrpSpPr>
        <p:grpSpPr>
          <a:xfrm>
            <a:off x="3900427" y="4195685"/>
            <a:ext cx="1062347" cy="789974"/>
            <a:chOff x="0" y="0"/>
            <a:chExt cx="1062346" cy="789973"/>
          </a:xfrm>
        </p:grpSpPr>
        <p:sp>
          <p:nvSpPr>
            <p:cNvPr id="33" name="Shape 142"/>
            <p:cNvSpPr/>
            <p:nvPr/>
          </p:nvSpPr>
          <p:spPr>
            <a:xfrm>
              <a:off x="-1" y="-1"/>
              <a:ext cx="1062348" cy="789975"/>
            </a:xfrm>
            <a:prstGeom prst="rect">
              <a:avLst/>
            </a:prstGeom>
            <a:solidFill>
              <a:srgbClr val="2E75B6"/>
            </a:solidFill>
            <a:ln w="12700" cap="flat">
              <a:solidFill>
                <a:srgbClr val="42719B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400"/>
              </a:pPr>
              <a:endParaRPr/>
            </a:p>
          </p:txBody>
        </p:sp>
        <p:sp>
          <p:nvSpPr>
            <p:cNvPr id="34" name="Shape 143"/>
            <p:cNvSpPr/>
            <p:nvPr/>
          </p:nvSpPr>
          <p:spPr>
            <a:xfrm>
              <a:off x="-1" y="44466"/>
              <a:ext cx="1062348" cy="7010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>
                <a:defRPr sz="1400"/>
              </a:pPr>
              <a:r>
                <a:t>Robotique avancée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1400"/>
              </a:pPr>
              <a:r>
                <a:t>(280 H)</a:t>
              </a:r>
            </a:p>
          </p:txBody>
        </p:sp>
      </p:grpSp>
      <p:grpSp>
        <p:nvGrpSpPr>
          <p:cNvPr id="35" name="Group 147"/>
          <p:cNvGrpSpPr/>
          <p:nvPr/>
        </p:nvGrpSpPr>
        <p:grpSpPr>
          <a:xfrm>
            <a:off x="5074282" y="3620670"/>
            <a:ext cx="1185974" cy="432001"/>
            <a:chOff x="0" y="0"/>
            <a:chExt cx="1185972" cy="431999"/>
          </a:xfrm>
        </p:grpSpPr>
        <p:sp>
          <p:nvSpPr>
            <p:cNvPr id="36" name="Shape 145"/>
            <p:cNvSpPr/>
            <p:nvPr/>
          </p:nvSpPr>
          <p:spPr>
            <a:xfrm>
              <a:off x="0" y="0"/>
              <a:ext cx="1185973" cy="432000"/>
            </a:xfrm>
            <a:prstGeom prst="chevron">
              <a:avLst>
                <a:gd name="adj" fmla="val 50000"/>
              </a:avLst>
            </a:prstGeom>
            <a:solidFill>
              <a:srgbClr val="843C0B"/>
            </a:solidFill>
            <a:ln w="12700" cap="flat">
              <a:solidFill>
                <a:srgbClr val="BA8C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7" name="Shape 146"/>
            <p:cNvSpPr/>
            <p:nvPr/>
          </p:nvSpPr>
          <p:spPr>
            <a:xfrm>
              <a:off x="216000" y="68680"/>
              <a:ext cx="753973" cy="2946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1400">
                  <a:solidFill>
                    <a:srgbClr val="FFFFFF"/>
                  </a:solidFill>
                </a:defRPr>
              </a:lvl1pPr>
            </a:lstStyle>
            <a:p>
              <a:r>
                <a:t>Stage</a:t>
              </a:r>
            </a:p>
          </p:txBody>
        </p:sp>
      </p:grpSp>
      <p:grpSp>
        <p:nvGrpSpPr>
          <p:cNvPr id="38" name="Group 150"/>
          <p:cNvGrpSpPr/>
          <p:nvPr/>
        </p:nvGrpSpPr>
        <p:grpSpPr>
          <a:xfrm>
            <a:off x="5074282" y="4190343"/>
            <a:ext cx="956080" cy="787291"/>
            <a:chOff x="0" y="0"/>
            <a:chExt cx="956079" cy="787290"/>
          </a:xfrm>
        </p:grpSpPr>
        <p:sp>
          <p:nvSpPr>
            <p:cNvPr id="39" name="Shape 148"/>
            <p:cNvSpPr/>
            <p:nvPr/>
          </p:nvSpPr>
          <p:spPr>
            <a:xfrm>
              <a:off x="-1" y="-1"/>
              <a:ext cx="956081" cy="787292"/>
            </a:xfrm>
            <a:prstGeom prst="rect">
              <a:avLst/>
            </a:prstGeom>
            <a:solidFill>
              <a:srgbClr val="843C0B"/>
            </a:solidFill>
            <a:ln w="12700" cap="flat">
              <a:solidFill>
                <a:srgbClr val="BA8C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0" name="Shape 149"/>
            <p:cNvSpPr/>
            <p:nvPr/>
          </p:nvSpPr>
          <p:spPr>
            <a:xfrm>
              <a:off x="-1" y="144724"/>
              <a:ext cx="956081" cy="497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>
                <a:defRPr sz="1400">
                  <a:solidFill>
                    <a:srgbClr val="FFFFFF"/>
                  </a:solidFill>
                </a:defRPr>
              </a:pPr>
              <a:r>
                <a:t>Robotique</a:t>
              </a:r>
            </a:p>
            <a:p>
              <a:pPr algn="ctr">
                <a:defRPr sz="1400">
                  <a:solidFill>
                    <a:srgbClr val="FFFFFF"/>
                  </a:solidFill>
                </a:defRPr>
              </a:pPr>
              <a:r>
                <a:t>(10 sem.)</a:t>
              </a:r>
            </a:p>
          </p:txBody>
        </p:sp>
      </p:grpSp>
      <p:pic>
        <p:nvPicPr>
          <p:cNvPr id="41" name="imag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16283" y="5660016"/>
            <a:ext cx="1122239" cy="9704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2" name="Group 154"/>
          <p:cNvGrpSpPr/>
          <p:nvPr/>
        </p:nvGrpSpPr>
        <p:grpSpPr>
          <a:xfrm>
            <a:off x="3761677" y="3039910"/>
            <a:ext cx="2498580" cy="418286"/>
            <a:chOff x="0" y="0"/>
            <a:chExt cx="2498579" cy="418284"/>
          </a:xfrm>
        </p:grpSpPr>
        <p:sp>
          <p:nvSpPr>
            <p:cNvPr id="43" name="Shape 152"/>
            <p:cNvSpPr/>
            <p:nvPr/>
          </p:nvSpPr>
          <p:spPr>
            <a:xfrm>
              <a:off x="0" y="0"/>
              <a:ext cx="2498580" cy="418285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12700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4" name="Shape 153"/>
            <p:cNvSpPr/>
            <p:nvPr/>
          </p:nvSpPr>
          <p:spPr>
            <a:xfrm>
              <a:off x="0" y="61821"/>
              <a:ext cx="2394008" cy="2946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1400">
                  <a:solidFill>
                    <a:srgbClr val="FFFFFF"/>
                  </a:solidFill>
                </a:defRPr>
              </a:lvl1pPr>
            </a:lstStyle>
            <a:p>
              <a:r>
                <a:t>TEMPS PLEIN</a:t>
              </a:r>
            </a:p>
          </p:txBody>
        </p:sp>
      </p:grpSp>
      <p:sp>
        <p:nvSpPr>
          <p:cNvPr id="45" name="Shape 156"/>
          <p:cNvSpPr/>
          <p:nvPr/>
        </p:nvSpPr>
        <p:spPr>
          <a:xfrm flipH="1">
            <a:off x="1452754" y="4936958"/>
            <a:ext cx="1" cy="706426"/>
          </a:xfrm>
          <a:prstGeom prst="line">
            <a:avLst/>
          </a:prstGeom>
          <a:ln w="38100">
            <a:solidFill>
              <a:schemeClr val="accent1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6" name="Shape 157"/>
          <p:cNvSpPr/>
          <p:nvPr/>
        </p:nvSpPr>
        <p:spPr>
          <a:xfrm>
            <a:off x="390407" y="5386710"/>
            <a:ext cx="1062348" cy="1"/>
          </a:xfrm>
          <a:prstGeom prst="line">
            <a:avLst/>
          </a:prstGeom>
          <a:ln w="25400">
            <a:solidFill>
              <a:schemeClr val="accent1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7" name="Shape 158"/>
          <p:cNvSpPr/>
          <p:nvPr/>
        </p:nvSpPr>
        <p:spPr>
          <a:xfrm>
            <a:off x="515385" y="5070914"/>
            <a:ext cx="785274" cy="29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1400" b="1"/>
            </a:lvl1pPr>
          </a:lstStyle>
          <a:p>
            <a:r>
              <a:t>Option</a:t>
            </a:r>
          </a:p>
        </p:txBody>
      </p:sp>
      <p:sp>
        <p:nvSpPr>
          <p:cNvPr id="48" name="Shape 159"/>
          <p:cNvSpPr/>
          <p:nvPr/>
        </p:nvSpPr>
        <p:spPr>
          <a:xfrm>
            <a:off x="1483201" y="5386713"/>
            <a:ext cx="4777056" cy="1"/>
          </a:xfrm>
          <a:prstGeom prst="line">
            <a:avLst/>
          </a:prstGeom>
          <a:ln w="25400">
            <a:solidFill>
              <a:schemeClr val="accent1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9" name="Shape 160"/>
          <p:cNvSpPr/>
          <p:nvPr/>
        </p:nvSpPr>
        <p:spPr>
          <a:xfrm>
            <a:off x="3019463" y="5062325"/>
            <a:ext cx="1470296" cy="29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1400" b="1"/>
            </a:lvl1pPr>
          </a:lstStyle>
          <a:p>
            <a:r>
              <a:t>Intégré au DUT</a:t>
            </a:r>
          </a:p>
        </p:txBody>
      </p:sp>
      <p:sp>
        <p:nvSpPr>
          <p:cNvPr id="50" name="Shape 161"/>
          <p:cNvSpPr/>
          <p:nvPr/>
        </p:nvSpPr>
        <p:spPr>
          <a:xfrm>
            <a:off x="2366148" y="5366607"/>
            <a:ext cx="3011159" cy="29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1400"/>
            </a:lvl1pPr>
          </a:lstStyle>
          <a:p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remplacement</a:t>
            </a:r>
            <a:r>
              <a:rPr dirty="0"/>
              <a:t> </a:t>
            </a:r>
            <a:r>
              <a:rPr dirty="0" err="1"/>
              <a:t>d’autres</a:t>
            </a:r>
            <a:r>
              <a:rPr dirty="0"/>
              <a:t> modules</a:t>
            </a:r>
          </a:p>
        </p:txBody>
      </p:sp>
      <p:pic>
        <p:nvPicPr>
          <p:cNvPr id="51" name="image3.png" descr="https://lh5.googleusercontent.com/dfP5WoooL8UTIRTdoK9xNdfDZOkLfEmoV4YpEVT2cIORYdggHwo_r1S4GHbK65K1Q9E5v_dvZun4BlIrVzEIXEaZIk7STd79klXGvMVErBvLoq11xHzhCKTE_cbsiV-YLYiZHrk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471161" y="5589240"/>
            <a:ext cx="1122748" cy="1055829"/>
          </a:xfrm>
          <a:prstGeom prst="rect">
            <a:avLst/>
          </a:prstGeom>
          <a:ln w="12700">
            <a:miter lim="400000"/>
          </a:ln>
        </p:spPr>
      </p:pic>
      <p:pic>
        <p:nvPicPr>
          <p:cNvPr id="52" name="image4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38928" y="5631072"/>
            <a:ext cx="1028337" cy="1028337"/>
          </a:xfrm>
          <a:prstGeom prst="rect">
            <a:avLst/>
          </a:prstGeom>
          <a:ln w="12700">
            <a:miter lim="400000"/>
          </a:ln>
        </p:spPr>
      </p:pic>
      <p:pic>
        <p:nvPicPr>
          <p:cNvPr id="53" name="image5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010965" y="5589954"/>
            <a:ext cx="1102362" cy="106945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4" name="Group 168"/>
          <p:cNvGrpSpPr/>
          <p:nvPr/>
        </p:nvGrpSpPr>
        <p:grpSpPr>
          <a:xfrm>
            <a:off x="6804248" y="5013176"/>
            <a:ext cx="1698985" cy="1805473"/>
            <a:chOff x="0" y="0"/>
            <a:chExt cx="1698984" cy="1805471"/>
          </a:xfrm>
          <a:effectLst/>
        </p:grpSpPr>
        <p:sp>
          <p:nvSpPr>
            <p:cNvPr id="55" name="Shape 166"/>
            <p:cNvSpPr/>
            <p:nvPr/>
          </p:nvSpPr>
          <p:spPr>
            <a:xfrm>
              <a:off x="0" y="-1"/>
              <a:ext cx="1698985" cy="18054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747"/>
                  </a:moveTo>
                  <a:lnTo>
                    <a:pt x="0" y="1747"/>
                  </a:lnTo>
                  <a:cubicBezTo>
                    <a:pt x="0" y="782"/>
                    <a:pt x="831" y="0"/>
                    <a:pt x="1856" y="0"/>
                  </a:cubicBezTo>
                  <a:lnTo>
                    <a:pt x="19744" y="0"/>
                  </a:lnTo>
                  <a:lnTo>
                    <a:pt x="19744" y="0"/>
                  </a:lnTo>
                  <a:cubicBezTo>
                    <a:pt x="20769" y="0"/>
                    <a:pt x="21600" y="782"/>
                    <a:pt x="21600" y="1747"/>
                  </a:cubicBezTo>
                  <a:lnTo>
                    <a:pt x="21600" y="19853"/>
                  </a:lnTo>
                  <a:lnTo>
                    <a:pt x="21600" y="19853"/>
                  </a:lnTo>
                  <a:cubicBezTo>
                    <a:pt x="21600" y="20818"/>
                    <a:pt x="20769" y="21600"/>
                    <a:pt x="19744" y="21600"/>
                  </a:cubicBezTo>
                  <a:lnTo>
                    <a:pt x="1856" y="21600"/>
                  </a:lnTo>
                  <a:lnTo>
                    <a:pt x="1856" y="21600"/>
                  </a:lnTo>
                  <a:cubicBezTo>
                    <a:pt x="831" y="21600"/>
                    <a:pt x="0" y="20818"/>
                    <a:pt x="0" y="19853"/>
                  </a:cubicBezTo>
                  <a:close/>
                </a:path>
              </a:pathLst>
            </a:cu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56" name="image6.png"/>
            <p:cNvPicPr>
              <a:picLocks noChangeAspect="1"/>
            </p:cNvPicPr>
            <p:nvPr/>
          </p:nvPicPr>
          <p:blipFill>
            <a:blip r:embed="rId7">
              <a:extLst/>
            </a:blip>
            <a:srcRect b="4"/>
            <a:stretch>
              <a:fillRect/>
            </a:stretch>
          </p:blipFill>
          <p:spPr>
            <a:xfrm>
              <a:off x="0" y="0"/>
              <a:ext cx="1698985" cy="18053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57" y="0"/>
                  </a:moveTo>
                  <a:cubicBezTo>
                    <a:pt x="832" y="0"/>
                    <a:pt x="0" y="783"/>
                    <a:pt x="0" y="1747"/>
                  </a:cubicBezTo>
                  <a:lnTo>
                    <a:pt x="0" y="19853"/>
                  </a:lnTo>
                  <a:cubicBezTo>
                    <a:pt x="0" y="20817"/>
                    <a:pt x="832" y="21600"/>
                    <a:pt x="1857" y="21600"/>
                  </a:cubicBezTo>
                  <a:lnTo>
                    <a:pt x="19743" y="21600"/>
                  </a:lnTo>
                  <a:cubicBezTo>
                    <a:pt x="20768" y="21600"/>
                    <a:pt x="21600" y="20817"/>
                    <a:pt x="21600" y="19853"/>
                  </a:cubicBezTo>
                  <a:lnTo>
                    <a:pt x="21600" y="1747"/>
                  </a:lnTo>
                  <a:cubicBezTo>
                    <a:pt x="21600" y="783"/>
                    <a:pt x="20768" y="0"/>
                    <a:pt x="19743" y="0"/>
                  </a:cubicBezTo>
                  <a:lnTo>
                    <a:pt x="1857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>
              <a:reflection stA="38000" endPos="40000" dir="5400000" sy="-100000" algn="bl" rotWithShape="0"/>
            </a:effectLst>
          </p:spPr>
        </p:pic>
      </p:grpSp>
      <p:grpSp>
        <p:nvGrpSpPr>
          <p:cNvPr id="57" name="Group 117"/>
          <p:cNvGrpSpPr/>
          <p:nvPr/>
        </p:nvGrpSpPr>
        <p:grpSpPr>
          <a:xfrm>
            <a:off x="6308964" y="2627728"/>
            <a:ext cx="2892790" cy="2500392"/>
            <a:chOff x="1" y="-294493"/>
            <a:chExt cx="2892789" cy="2500391"/>
          </a:xfrm>
        </p:grpSpPr>
        <p:sp>
          <p:nvSpPr>
            <p:cNvPr id="58" name="Shape 115"/>
            <p:cNvSpPr/>
            <p:nvPr/>
          </p:nvSpPr>
          <p:spPr>
            <a:xfrm>
              <a:off x="1" y="0"/>
              <a:ext cx="2741485" cy="2205898"/>
            </a:xfrm>
            <a:prstGeom prst="roundRect">
              <a:avLst>
                <a:gd name="adj" fmla="val 7500"/>
              </a:avLst>
            </a:prstGeom>
            <a:gradFill flip="none" rotWithShape="1">
              <a:gsLst>
                <a:gs pos="30000">
                  <a:srgbClr val="767171"/>
                </a:gs>
                <a:gs pos="73000">
                  <a:srgbClr val="408BCE"/>
                </a:gs>
                <a:gs pos="97000">
                  <a:srgbClr val="2B6DA9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defRPr sz="3473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9" name="Shape 116"/>
            <p:cNvSpPr/>
            <p:nvPr/>
          </p:nvSpPr>
          <p:spPr>
            <a:xfrm>
              <a:off x="48407" y="-294493"/>
              <a:ext cx="2844383" cy="23774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defTabSz="914400">
                <a:defRPr sz="3073">
                  <a:solidFill>
                    <a:srgbClr val="FFFFFF"/>
                  </a:solidFill>
                </a:defRPr>
              </a:pPr>
              <a:endParaRPr dirty="0"/>
            </a:p>
            <a:p>
              <a:pPr marL="441179" indent="-441179" defTabSz="914400">
                <a:buSzPct val="100000"/>
                <a:buChar char="•"/>
                <a:defRPr sz="3073">
                  <a:solidFill>
                    <a:srgbClr val="FFFFFF"/>
                  </a:solidFill>
                </a:defRPr>
              </a:pPr>
              <a:r>
                <a:rPr dirty="0"/>
                <a:t>GEII</a:t>
              </a:r>
            </a:p>
            <a:p>
              <a:pPr marL="441179" indent="-441179" defTabSz="914400">
                <a:buSzPct val="100000"/>
                <a:buChar char="•"/>
                <a:defRPr sz="3073">
                  <a:solidFill>
                    <a:srgbClr val="FFFFFF"/>
                  </a:solidFill>
                </a:defRPr>
              </a:pPr>
              <a:r>
                <a:rPr dirty="0"/>
                <a:t>GMP</a:t>
              </a:r>
            </a:p>
            <a:p>
              <a:pPr marL="441179" indent="-441179" defTabSz="914400">
                <a:buSzPct val="100000"/>
                <a:buChar char="•"/>
                <a:defRPr sz="3073">
                  <a:solidFill>
                    <a:srgbClr val="FFFFFF"/>
                  </a:solidFill>
                </a:defRPr>
              </a:pPr>
              <a:r>
                <a:rPr dirty="0"/>
                <a:t>INFO</a:t>
              </a:r>
            </a:p>
            <a:p>
              <a:pPr marL="441179" indent="-441179" defTabSz="914400">
                <a:buSzPct val="100000"/>
                <a:buChar char="•"/>
                <a:defRPr sz="3073">
                  <a:solidFill>
                    <a:srgbClr val="FFFFFF"/>
                  </a:solidFill>
                </a:defRPr>
              </a:pPr>
              <a:r>
                <a:rPr dirty="0"/>
                <a:t>MP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267731"/>
      </p:ext>
    </p:extLst>
  </p:cSld>
  <p:clrMapOvr>
    <a:masterClrMapping/>
  </p:clrMapOvr>
  <p:transition spd="slow" advTm="42773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7" descr="Résultat de recherche d'images pour &quot;image ppt bonhomme&quot;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58440"/>
            <a:ext cx="1898941" cy="1830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Après le BUT GMP ?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GMP - IUT de Bordeaux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Journées Portes Ouvertes</a:t>
            </a:r>
            <a:endParaRPr lang="fr-FR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33CAC-ABA5-42DC-A3C4-D7B2D53BA962}" type="slidenum">
              <a:rPr lang="fr-FR" smtClean="0"/>
              <a:t>27</a:t>
            </a:fld>
            <a:endParaRPr lang="fr-FR"/>
          </a:p>
        </p:txBody>
      </p:sp>
      <p:grpSp>
        <p:nvGrpSpPr>
          <p:cNvPr id="20" name="Groupe 19"/>
          <p:cNvGrpSpPr/>
          <p:nvPr/>
        </p:nvGrpSpPr>
        <p:grpSpPr>
          <a:xfrm>
            <a:off x="2323505" y="5605560"/>
            <a:ext cx="5424004" cy="835108"/>
            <a:chOff x="1921408" y="5616709"/>
            <a:chExt cx="5997000" cy="923330"/>
          </a:xfrm>
          <a:scene3d>
            <a:camera prst="orthographicFront"/>
            <a:lightRig rig="threePt" dir="t"/>
          </a:scene3d>
        </p:grpSpPr>
        <p:sp>
          <p:nvSpPr>
            <p:cNvPr id="16" name="Rectangle 15"/>
            <p:cNvSpPr/>
            <p:nvPr/>
          </p:nvSpPr>
          <p:spPr>
            <a:xfrm>
              <a:off x="1921408" y="5616709"/>
              <a:ext cx="973343" cy="923330"/>
            </a:xfrm>
            <a:prstGeom prst="rect">
              <a:avLst/>
            </a:prstGeom>
            <a:noFill/>
            <a:sp3d prstMaterial="matte">
              <a:contourClr>
                <a:schemeClr val="bg1"/>
              </a:contourClr>
            </a:sp3d>
          </p:spPr>
          <p:txBody>
            <a:bodyPr wrap="none" lIns="91440" tIns="45720" rIns="91440" bIns="45720">
              <a:spAutoFit/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fr-FR" sz="5400" b="1" cap="all" dirty="0">
                  <a:ln w="0"/>
                  <a:gradFill flip="none">
                    <a:gsLst>
                      <a:gs pos="0">
                        <a:schemeClr val="accent1">
                          <a:tint val="75000"/>
                          <a:shade val="75000"/>
                          <a:satMod val="170000"/>
                        </a:schemeClr>
                      </a:gs>
                      <a:gs pos="49000">
                        <a:schemeClr val="accent1">
                          <a:tint val="88000"/>
                          <a:shade val="65000"/>
                          <a:satMod val="172000"/>
                        </a:schemeClr>
                      </a:gs>
                      <a:gs pos="50000">
                        <a:schemeClr val="accent1">
                          <a:shade val="65000"/>
                          <a:satMod val="130000"/>
                        </a:schemeClr>
                      </a:gs>
                      <a:gs pos="92000">
                        <a:schemeClr val="accent1">
                          <a:shade val="50000"/>
                          <a:satMod val="120000"/>
                        </a:schemeClr>
                      </a:gs>
                      <a:gs pos="100000">
                        <a:schemeClr val="accent1">
                          <a:shade val="48000"/>
                          <a:satMod val="120000"/>
                        </a:schemeClr>
                      </a:gs>
                    </a:gsLst>
                    <a:lin ang="5400000"/>
                  </a:gradFill>
                  <a:effectLst/>
                </a:rPr>
                <a:t>+3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076056" y="5616709"/>
              <a:ext cx="973343" cy="923330"/>
            </a:xfrm>
            <a:prstGeom prst="rect">
              <a:avLst/>
            </a:prstGeom>
            <a:noFill/>
            <a:sp3d prstMaterial="matte">
              <a:contourClr>
                <a:schemeClr val="bg1"/>
              </a:contourClr>
            </a:sp3d>
          </p:spPr>
          <p:txBody>
            <a:bodyPr wrap="none" lIns="91440" tIns="45720" rIns="91440" bIns="45720">
              <a:spAutoFit/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fr-FR" sz="5400" b="1" cap="all" dirty="0">
                  <a:ln w="0"/>
                  <a:gradFill flip="none">
                    <a:gsLst>
                      <a:gs pos="0">
                        <a:schemeClr val="accent1">
                          <a:tint val="75000"/>
                          <a:shade val="75000"/>
                          <a:satMod val="170000"/>
                        </a:schemeClr>
                      </a:gs>
                      <a:gs pos="49000">
                        <a:schemeClr val="accent1">
                          <a:tint val="88000"/>
                          <a:shade val="65000"/>
                          <a:satMod val="172000"/>
                        </a:schemeClr>
                      </a:gs>
                      <a:gs pos="50000">
                        <a:schemeClr val="accent1">
                          <a:shade val="65000"/>
                          <a:satMod val="130000"/>
                        </a:schemeClr>
                      </a:gs>
                      <a:gs pos="92000">
                        <a:schemeClr val="accent1">
                          <a:shade val="50000"/>
                          <a:satMod val="120000"/>
                        </a:schemeClr>
                      </a:gs>
                      <a:gs pos="100000">
                        <a:schemeClr val="accent1">
                          <a:shade val="48000"/>
                          <a:satMod val="120000"/>
                        </a:schemeClr>
                      </a:gs>
                    </a:gsLst>
                    <a:lin ang="5400000"/>
                  </a:gradFill>
                  <a:effectLst/>
                </a:rPr>
                <a:t>+5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945065" y="5616709"/>
              <a:ext cx="973343" cy="923330"/>
            </a:xfrm>
            <a:prstGeom prst="rect">
              <a:avLst/>
            </a:prstGeom>
            <a:noFill/>
            <a:sp3d prstMaterial="matte">
              <a:contourClr>
                <a:schemeClr val="bg1"/>
              </a:contourClr>
            </a:sp3d>
          </p:spPr>
          <p:txBody>
            <a:bodyPr wrap="none" lIns="91440" tIns="45720" rIns="91440" bIns="45720">
              <a:spAutoFit/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fr-FR" sz="5400" b="1" cap="all" dirty="0">
                  <a:ln w="0"/>
                  <a:gradFill flip="none">
                    <a:gsLst>
                      <a:gs pos="0">
                        <a:schemeClr val="accent1">
                          <a:tint val="75000"/>
                          <a:shade val="75000"/>
                          <a:satMod val="170000"/>
                        </a:schemeClr>
                      </a:gs>
                      <a:gs pos="49000">
                        <a:schemeClr val="accent1">
                          <a:tint val="88000"/>
                          <a:shade val="65000"/>
                          <a:satMod val="172000"/>
                        </a:schemeClr>
                      </a:gs>
                      <a:gs pos="50000">
                        <a:schemeClr val="accent1">
                          <a:shade val="65000"/>
                          <a:satMod val="130000"/>
                        </a:schemeClr>
                      </a:gs>
                      <a:gs pos="92000">
                        <a:schemeClr val="accent1">
                          <a:shade val="50000"/>
                          <a:satMod val="120000"/>
                        </a:schemeClr>
                      </a:gs>
                      <a:gs pos="100000">
                        <a:schemeClr val="accent1">
                          <a:shade val="48000"/>
                          <a:satMod val="120000"/>
                        </a:schemeClr>
                      </a:gs>
                    </a:gsLst>
                    <a:lin ang="5400000"/>
                  </a:gradFill>
                  <a:effectLst/>
                </a:rPr>
                <a:t>+8</a:t>
              </a:r>
            </a:p>
          </p:txBody>
        </p:sp>
      </p:grpSp>
      <p:sp>
        <p:nvSpPr>
          <p:cNvPr id="6" name="Rectangle 5"/>
          <p:cNvSpPr/>
          <p:nvPr/>
        </p:nvSpPr>
        <p:spPr>
          <a:xfrm rot="5400000">
            <a:off x="492555" y="3188534"/>
            <a:ext cx="3025780" cy="1490491"/>
          </a:xfrm>
          <a:prstGeom prst="rect">
            <a:avLst/>
          </a:prstGeom>
          <a:solidFill>
            <a:srgbClr val="EEDC3E"/>
          </a:solidFill>
          <a:effectLst/>
          <a:scene3d>
            <a:camera prst="orthographicFront"/>
            <a:lightRig rig="threePt" dir="t"/>
          </a:scene3d>
          <a:sp3d prstMaterial="matte">
            <a:bevelT w="0" h="0"/>
            <a:contourClr>
              <a:schemeClr val="bg1"/>
            </a:contourClr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sz="1600" b="1" dirty="0">
                <a:solidFill>
                  <a:srgbClr val="443A31"/>
                </a:solidFill>
              </a:rPr>
              <a:t>BUT</a:t>
            </a:r>
          </a:p>
        </p:txBody>
      </p:sp>
      <p:sp>
        <p:nvSpPr>
          <p:cNvPr id="12" name="Pentagone 11"/>
          <p:cNvSpPr/>
          <p:nvPr/>
        </p:nvSpPr>
        <p:spPr>
          <a:xfrm>
            <a:off x="2750693" y="2420888"/>
            <a:ext cx="6073203" cy="1390580"/>
          </a:xfrm>
          <a:prstGeom prst="homePlate">
            <a:avLst>
              <a:gd name="adj" fmla="val 45769"/>
            </a:avLst>
          </a:prstGeom>
          <a:solidFill>
            <a:srgbClr val="92D050"/>
          </a:solidFill>
          <a:effectLst/>
          <a:scene3d>
            <a:camera prst="orthographicFront"/>
            <a:lightRig rig="threePt" dir="t"/>
          </a:scene3d>
          <a:sp3d prstMaterial="matte">
            <a:bevelT w="0" h="0"/>
            <a:contourClr>
              <a:schemeClr val="bg1"/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VIE ACTIVE</a:t>
            </a:r>
          </a:p>
        </p:txBody>
      </p:sp>
      <p:sp>
        <p:nvSpPr>
          <p:cNvPr id="14" name="Pentagone 13"/>
          <p:cNvSpPr/>
          <p:nvPr/>
        </p:nvSpPr>
        <p:spPr>
          <a:xfrm>
            <a:off x="2750691" y="3923807"/>
            <a:ext cx="2816810" cy="460938"/>
          </a:xfrm>
          <a:prstGeom prst="homePlate">
            <a:avLst>
              <a:gd name="adj" fmla="val 93956"/>
            </a:avLst>
          </a:prstGeom>
          <a:solidFill>
            <a:srgbClr val="C00000"/>
          </a:solidFill>
          <a:effectLst/>
          <a:scene3d>
            <a:camera prst="orthographicFront"/>
            <a:lightRig rig="threePt" dir="t"/>
          </a:scene3d>
          <a:sp3d prstMaterial="matte">
            <a:bevelT w="0" h="0"/>
            <a:contourClr>
              <a:schemeClr val="bg1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600" dirty="0"/>
              <a:t>Ecoles d’Ingénieur</a:t>
            </a:r>
          </a:p>
        </p:txBody>
      </p:sp>
      <p:sp>
        <p:nvSpPr>
          <p:cNvPr id="15" name="Pentagone 14"/>
          <p:cNvSpPr/>
          <p:nvPr/>
        </p:nvSpPr>
        <p:spPr>
          <a:xfrm>
            <a:off x="2750693" y="4993229"/>
            <a:ext cx="2816810" cy="453440"/>
          </a:xfrm>
          <a:prstGeom prst="homePlate">
            <a:avLst>
              <a:gd name="adj" fmla="val 93956"/>
            </a:avLst>
          </a:prstGeom>
          <a:solidFill>
            <a:srgbClr val="C00000"/>
          </a:solidFill>
          <a:effectLst/>
          <a:scene3d>
            <a:camera prst="orthographicFront"/>
            <a:lightRig rig="threePt" dir="t"/>
          </a:scene3d>
          <a:sp3d prstMaterial="matte">
            <a:bevelT w="0" h="0"/>
            <a:contourClr>
              <a:schemeClr val="bg1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600" dirty="0"/>
              <a:t>Master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567503" y="3880411"/>
            <a:ext cx="267864" cy="1417815"/>
          </a:xfrm>
          <a:prstGeom prst="rect">
            <a:avLst/>
          </a:prstGeom>
          <a:solidFill>
            <a:srgbClr val="C00000"/>
          </a:solidFill>
          <a:effectLst/>
          <a:scene3d>
            <a:camera prst="orthographicFront"/>
            <a:lightRig rig="threePt" dir="t"/>
          </a:scene3d>
          <a:sp3d prstMaterial="matte">
            <a:bevelT w="0" h="0"/>
            <a:contourClr>
              <a:schemeClr val="bg1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7" name="Pentagone 16"/>
          <p:cNvSpPr/>
          <p:nvPr/>
        </p:nvSpPr>
        <p:spPr>
          <a:xfrm>
            <a:off x="5835367" y="3895677"/>
            <a:ext cx="2958649" cy="591322"/>
          </a:xfrm>
          <a:prstGeom prst="homePlate">
            <a:avLst>
              <a:gd name="adj" fmla="val 81746"/>
            </a:avLst>
          </a:prstGeom>
          <a:solidFill>
            <a:srgbClr val="92D050"/>
          </a:solidFill>
          <a:effectLst/>
          <a:scene3d>
            <a:camera prst="orthographicFront"/>
            <a:lightRig rig="threePt" dir="t"/>
          </a:scene3d>
          <a:sp3d prstMaterial="matte">
            <a:bevelT w="0" h="0"/>
            <a:contourClr>
              <a:schemeClr val="bg1"/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VIE ACTIVE</a:t>
            </a:r>
          </a:p>
        </p:txBody>
      </p:sp>
      <p:sp>
        <p:nvSpPr>
          <p:cNvPr id="18" name="Pentagone 17"/>
          <p:cNvSpPr/>
          <p:nvPr/>
        </p:nvSpPr>
        <p:spPr>
          <a:xfrm>
            <a:off x="5849775" y="4646386"/>
            <a:ext cx="1464917" cy="651279"/>
          </a:xfrm>
          <a:prstGeom prst="homePlate">
            <a:avLst>
              <a:gd name="adj" fmla="val 81746"/>
            </a:avLst>
          </a:prstGeom>
          <a:solidFill>
            <a:schemeClr val="accent4"/>
          </a:solidFill>
          <a:effectLst/>
          <a:scene3d>
            <a:camera prst="orthographicFront"/>
            <a:lightRig rig="threePt" dir="t"/>
          </a:scene3d>
          <a:sp3d prstMaterial="matte">
            <a:bevelT w="0" h="0"/>
            <a:contourClr>
              <a:schemeClr val="bg1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Doctorat</a:t>
            </a:r>
          </a:p>
        </p:txBody>
      </p:sp>
      <p:sp>
        <p:nvSpPr>
          <p:cNvPr id="19" name="Pentagone 18"/>
          <p:cNvSpPr/>
          <p:nvPr/>
        </p:nvSpPr>
        <p:spPr>
          <a:xfrm>
            <a:off x="7314693" y="4646386"/>
            <a:ext cx="1471972" cy="651279"/>
          </a:xfrm>
          <a:prstGeom prst="homePlate">
            <a:avLst>
              <a:gd name="adj" fmla="val 81746"/>
            </a:avLst>
          </a:prstGeom>
          <a:solidFill>
            <a:srgbClr val="92D050"/>
          </a:solidFill>
          <a:effectLst/>
          <a:scene3d>
            <a:camera prst="orthographicFront"/>
            <a:lightRig rig="threePt" dir="t"/>
          </a:scene3d>
          <a:sp3d prstMaterial="matte">
            <a:bevelT w="0" h="0"/>
            <a:contourClr>
              <a:schemeClr val="bg1"/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VIE ACTIVE</a:t>
            </a:r>
          </a:p>
        </p:txBody>
      </p:sp>
      <p:cxnSp>
        <p:nvCxnSpPr>
          <p:cNvPr id="24" name="Connecteur droit 23"/>
          <p:cNvCxnSpPr/>
          <p:nvPr/>
        </p:nvCxnSpPr>
        <p:spPr>
          <a:xfrm flipV="1">
            <a:off x="611560" y="5511797"/>
            <a:ext cx="8082079" cy="30186"/>
          </a:xfrm>
          <a:prstGeom prst="line">
            <a:avLst/>
          </a:prstGeom>
          <a:ln w="136525">
            <a:solidFill>
              <a:schemeClr val="accent1"/>
            </a:solidFill>
            <a:tailEnd type="triangle"/>
          </a:ln>
          <a:effectLst/>
          <a:scene3d>
            <a:camera prst="orthographicFront"/>
            <a:lightRig rig="threePt" dir="t"/>
          </a:scene3d>
          <a:sp3d prstMaterial="matte">
            <a:contourClr>
              <a:schemeClr val="bg1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/>
          <p:cNvCxnSpPr/>
          <p:nvPr/>
        </p:nvCxnSpPr>
        <p:spPr>
          <a:xfrm flipV="1">
            <a:off x="2757964" y="5341257"/>
            <a:ext cx="0" cy="390767"/>
          </a:xfrm>
          <a:prstGeom prst="line">
            <a:avLst/>
          </a:prstGeom>
          <a:ln w="136525"/>
          <a:scene3d>
            <a:camera prst="orthographicFront"/>
            <a:lightRig rig="threePt" dir="t"/>
          </a:scene3d>
          <a:sp3d prstMaterial="matte">
            <a:contourClr>
              <a:schemeClr val="bg1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/>
          <p:cNvCxnSpPr/>
          <p:nvPr/>
        </p:nvCxnSpPr>
        <p:spPr>
          <a:xfrm flipV="1">
            <a:off x="5680342" y="5316412"/>
            <a:ext cx="0" cy="390767"/>
          </a:xfrm>
          <a:prstGeom prst="line">
            <a:avLst/>
          </a:prstGeom>
          <a:ln w="136525"/>
          <a:scene3d>
            <a:camera prst="orthographicFront"/>
            <a:lightRig rig="threePt" dir="t"/>
          </a:scene3d>
          <a:sp3d prstMaterial="matte">
            <a:contourClr>
              <a:schemeClr val="bg1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/>
          <p:cNvCxnSpPr/>
          <p:nvPr/>
        </p:nvCxnSpPr>
        <p:spPr>
          <a:xfrm flipV="1">
            <a:off x="7314692" y="5316412"/>
            <a:ext cx="0" cy="390767"/>
          </a:xfrm>
          <a:prstGeom prst="line">
            <a:avLst/>
          </a:prstGeom>
          <a:ln w="136525"/>
          <a:scene3d>
            <a:camera prst="orthographicFront"/>
            <a:lightRig rig="threePt" dir="t"/>
          </a:scene3d>
          <a:sp3d prstMaterial="matte">
            <a:contourClr>
              <a:schemeClr val="bg1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 rot="5400000">
            <a:off x="-570665" y="3612951"/>
            <a:ext cx="3025782" cy="641657"/>
          </a:xfrm>
          <a:prstGeom prst="rect">
            <a:avLst/>
          </a:prstGeom>
          <a:solidFill>
            <a:srgbClr val="009DE0"/>
          </a:solidFill>
          <a:effectLst/>
          <a:scene3d>
            <a:camera prst="orthographicFront"/>
            <a:lightRig rig="threePt" dir="t"/>
          </a:scene3d>
          <a:sp3d prstMaterial="matte">
            <a:bevelT w="0" h="0"/>
            <a:contourClr>
              <a:schemeClr val="bg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sz="1600" b="1" dirty="0"/>
              <a:t>BAC</a:t>
            </a:r>
          </a:p>
        </p:txBody>
      </p:sp>
      <p:sp>
        <p:nvSpPr>
          <p:cNvPr id="25" name="Pentagone 24"/>
          <p:cNvSpPr/>
          <p:nvPr/>
        </p:nvSpPr>
        <p:spPr>
          <a:xfrm>
            <a:off x="2750691" y="4446191"/>
            <a:ext cx="2816810" cy="478095"/>
          </a:xfrm>
          <a:prstGeom prst="homePlate">
            <a:avLst>
              <a:gd name="adj" fmla="val 93956"/>
            </a:avLst>
          </a:prstGeom>
          <a:solidFill>
            <a:srgbClr val="C00000"/>
          </a:solidFill>
          <a:effectLst/>
          <a:scene3d>
            <a:camera prst="orthographicFront"/>
            <a:lightRig rig="threePt" dir="t"/>
          </a:scene3d>
          <a:sp3d prstMaterial="matte">
            <a:bevelT w="0" h="0"/>
            <a:contourClr>
              <a:schemeClr val="bg1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600" dirty="0"/>
              <a:t>Ecoles de commerce , </a:t>
            </a:r>
            <a:r>
              <a:rPr lang="fr-FR" sz="1600" dirty="0" err="1"/>
              <a:t>etc</a:t>
            </a:r>
            <a:endParaRPr lang="fr-FR" sz="1600" dirty="0"/>
          </a:p>
        </p:txBody>
      </p:sp>
      <p:pic>
        <p:nvPicPr>
          <p:cNvPr id="3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19" y="943372"/>
            <a:ext cx="85725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9251333"/>
      </p:ext>
    </p:extLst>
  </p:cSld>
  <p:clrMapOvr>
    <a:masterClrMapping/>
  </p:clrMapOvr>
  <p:transition spd="slow" advTm="44630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Actuellement après le DUT GMP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GMP - IUT de Bordeaux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Journées Portes Ouvertes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33CAC-ABA5-42DC-A3C4-D7B2D53BA962}" type="slidenum">
              <a:rPr lang="fr-FR" smtClean="0"/>
              <a:t>28</a:t>
            </a:fld>
            <a:endParaRPr lang="fr-FR"/>
          </a:p>
        </p:txBody>
      </p: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943372"/>
            <a:ext cx="85725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971600" y="4581128"/>
            <a:ext cx="777686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b="1" dirty="0">
                <a:solidFill>
                  <a:srgbClr val="443A31"/>
                </a:solidFill>
              </a:rPr>
              <a:t>Moyenne des salaires nets : 1625€ - 1925€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fr-FR" b="1" dirty="0">
                <a:solidFill>
                  <a:srgbClr val="443A31"/>
                </a:solidFill>
              </a:rPr>
              <a:t>1583€ en formation initiale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fr-FR" b="1" dirty="0">
                <a:solidFill>
                  <a:srgbClr val="443A31"/>
                </a:solidFill>
              </a:rPr>
              <a:t>1800€ en formation en alternance </a:t>
            </a:r>
          </a:p>
          <a:p>
            <a:endParaRPr lang="fr-FR" b="1" dirty="0">
              <a:solidFill>
                <a:srgbClr val="443A3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b="1" dirty="0">
                <a:solidFill>
                  <a:srgbClr val="443A31"/>
                </a:solidFill>
              </a:rPr>
              <a:t>83% d’insertion 6 mois après le DUT</a:t>
            </a:r>
          </a:p>
          <a:p>
            <a:endParaRPr lang="fr-FR" b="1" dirty="0">
              <a:solidFill>
                <a:srgbClr val="443A3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b="1" dirty="0">
                <a:solidFill>
                  <a:srgbClr val="443A31"/>
                </a:solidFill>
              </a:rPr>
              <a:t>Offres non pourvues (23 offres en CDI sur le site du département)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5" t="2428" r="18863" b="11759"/>
          <a:stretch/>
        </p:blipFill>
        <p:spPr bwMode="auto">
          <a:xfrm>
            <a:off x="1691680" y="1052736"/>
            <a:ext cx="5244082" cy="3421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0590109"/>
      </p:ext>
    </p:extLst>
  </p:cSld>
  <p:clrMapOvr>
    <a:masterClrMapping/>
  </p:clrMapOvr>
  <p:transition spd="slow" advTm="75172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Recrutement ?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GMP - IUT de Bordeaux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Journées Portes Ouvertes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33CAC-ABA5-42DC-A3C4-D7B2D53BA962}" type="slidenum">
              <a:rPr lang="fr-FR" smtClean="0"/>
              <a:t>29</a:t>
            </a:fld>
            <a:endParaRPr lang="fr-FR"/>
          </a:p>
        </p:txBody>
      </p: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943372"/>
            <a:ext cx="85725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611560" y="2924944"/>
            <a:ext cx="4057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009DE0"/>
                </a:solidFill>
              </a:rPr>
              <a:t>2 voies possibles pour le BUT GMP</a:t>
            </a:r>
          </a:p>
        </p:txBody>
      </p:sp>
      <p:graphicFrame>
        <p:nvGraphicFramePr>
          <p:cNvPr id="9" name="Tableau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8532409"/>
              </p:ext>
            </p:extLst>
          </p:nvPr>
        </p:nvGraphicFramePr>
        <p:xfrm>
          <a:off x="395536" y="3443620"/>
          <a:ext cx="8496944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484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484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8872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Formation initiale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Formation en apprentissage</a:t>
                      </a:r>
                    </a:p>
                    <a:p>
                      <a:pPr algn="ctr"/>
                      <a:r>
                        <a:rPr lang="fr-FR" dirty="0"/>
                        <a:t>possible dès la</a:t>
                      </a:r>
                      <a:r>
                        <a:rPr lang="fr-FR" baseline="0" dirty="0"/>
                        <a:t> première année</a:t>
                      </a:r>
                      <a:endParaRPr lang="fr-FR" dirty="0"/>
                    </a:p>
                  </a:txBody>
                  <a:tcPr anchor="ctr">
                    <a:solidFill>
                      <a:srgbClr val="443A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0" name="Imag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4718169"/>
            <a:ext cx="1198791" cy="1193464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535325" y="4718169"/>
            <a:ext cx="4027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22 à 26 semaines en entreprise</a:t>
            </a:r>
          </a:p>
          <a:p>
            <a:r>
              <a:rPr lang="fr-FR" dirty="0"/>
              <a:t>alternance en troisième année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1517985" y="1129223"/>
            <a:ext cx="590899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443A31"/>
                </a:solidFill>
              </a:rPr>
              <a:t>Profil des candidats :</a:t>
            </a:r>
          </a:p>
          <a:p>
            <a:pPr marL="285750" indent="-285750">
              <a:buFontTx/>
              <a:buChar char="-"/>
            </a:pPr>
            <a:r>
              <a:rPr lang="fr-FR" sz="2400" b="1" dirty="0">
                <a:solidFill>
                  <a:srgbClr val="443A31"/>
                </a:solidFill>
              </a:rPr>
              <a:t>STI2D</a:t>
            </a:r>
          </a:p>
          <a:p>
            <a:pPr marL="285750" indent="-285750">
              <a:buFontTx/>
              <a:buChar char="-"/>
            </a:pPr>
            <a:r>
              <a:rPr lang="fr-FR" sz="2400" b="1" dirty="0">
                <a:solidFill>
                  <a:srgbClr val="443A31"/>
                </a:solidFill>
              </a:rPr>
              <a:t>Bac général à dominante scientifique</a:t>
            </a:r>
          </a:p>
        </p:txBody>
      </p:sp>
    </p:spTree>
    <p:extLst>
      <p:ext uri="{BB962C8B-B14F-4D97-AF65-F5344CB8AC3E}">
        <p14:creationId xmlns:p14="http://schemas.microsoft.com/office/powerpoint/2010/main" val="1596305510"/>
      </p:ext>
    </p:extLst>
  </p:cSld>
  <p:clrMapOvr>
    <a:masterClrMapping/>
  </p:clrMapOvr>
  <p:transition spd="slow" advTm="51008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CA8F7-3544-4F0D-B1ED-337312CCAE40}" type="slidenum">
              <a:rPr lang="fr-FR"/>
              <a:pPr/>
              <a:t>3</a:t>
            </a:fld>
            <a:endParaRPr lang="fr-FR"/>
          </a:p>
        </p:txBody>
      </p:sp>
      <p:sp>
        <p:nvSpPr>
          <p:cNvPr id="15" name="Titre 47"/>
          <p:cNvSpPr txBox="1">
            <a:spLocks/>
          </p:cNvSpPr>
          <p:nvPr/>
        </p:nvSpPr>
        <p:spPr>
          <a:xfrm>
            <a:off x="0" y="0"/>
            <a:ext cx="8686800" cy="913638"/>
          </a:xfrm>
          <a:prstGeom prst="rect">
            <a:avLst/>
          </a:prstGeom>
        </p:spPr>
        <p:txBody>
          <a:bodyPr vert="horz" lIns="36000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Orientation – les choix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GMP - IUT de Bordeaux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Journées Portes Ouvertes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" t="13360" r="1100" b="5918"/>
          <a:stretch/>
        </p:blipFill>
        <p:spPr>
          <a:xfrm>
            <a:off x="539552" y="1844824"/>
            <a:ext cx="7992888" cy="4177470"/>
          </a:xfrm>
          <a:prstGeom prst="rect">
            <a:avLst/>
          </a:prstGeom>
        </p:spPr>
      </p:pic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943372"/>
            <a:ext cx="85725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8947080"/>
      </p:ext>
    </p:extLst>
  </p:cSld>
  <p:clrMapOvr>
    <a:masterClrMapping/>
  </p:clrMapOvr>
  <p:transition spd="slow" advTm="21831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Recrutement ?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GMP - IUT de Bordeaux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Journées Portes Ouvertes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33CAC-ABA5-42DC-A3C4-D7B2D53BA962}" type="slidenum">
              <a:rPr lang="fr-FR" smtClean="0"/>
              <a:t>30</a:t>
            </a:fld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21" y="1124744"/>
            <a:ext cx="8740277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071666"/>
      </p:ext>
    </p:extLst>
  </p:cSld>
  <p:clrMapOvr>
    <a:masterClrMapping/>
  </p:clrMapOvr>
  <p:transition spd="slow" advTm="26934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Résultat de recherche d'images pour &quot;image bonhomme powerpoint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96" y="1491322"/>
            <a:ext cx="530618" cy="460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1550552" y="1484784"/>
            <a:ext cx="64778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defRPr/>
            </a:pPr>
            <a:r>
              <a:rPr lang="fr-FR" altLang="fr-FR" sz="2000" b="1" dirty="0">
                <a:solidFill>
                  <a:srgbClr val="009DE0"/>
                </a:solidFill>
              </a:rPr>
              <a:t>L’IUT ne recrute que des bacs avec mention</a:t>
            </a:r>
          </a:p>
        </p:txBody>
      </p:sp>
      <p:pic>
        <p:nvPicPr>
          <p:cNvPr id="14" name="Picture 2" descr="Résultat de recherche d'images pour &quot;image bonhomme powerpoint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224" y="2458944"/>
            <a:ext cx="530618" cy="460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1515280" y="2452406"/>
            <a:ext cx="744920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defRPr/>
            </a:pPr>
            <a:r>
              <a:rPr lang="fr-FR" altLang="fr-FR" sz="2000" b="1" dirty="0">
                <a:solidFill>
                  <a:srgbClr val="009DE0"/>
                </a:solidFill>
              </a:rPr>
              <a:t>L’IUT c’est trop dur</a:t>
            </a:r>
          </a:p>
          <a:p>
            <a:pPr marL="1085850" lvl="1" indent="-342900">
              <a:buBlip>
                <a:blip r:embed="rId3"/>
              </a:buBlip>
              <a:defRPr/>
            </a:pPr>
            <a:r>
              <a:rPr lang="fr-FR" altLang="fr-FR" sz="1800" b="1" dirty="0">
                <a:solidFill>
                  <a:srgbClr val="443A31"/>
                </a:solidFill>
              </a:rPr>
              <a:t>NON mais TRAVAIL, ASSIDUITE, MOTIVATION…</a:t>
            </a:r>
          </a:p>
          <a:p>
            <a:pPr marL="1085850" lvl="1" indent="-342900">
              <a:buBlip>
                <a:blip r:embed="rId3"/>
              </a:buBlip>
              <a:defRPr/>
            </a:pPr>
            <a:r>
              <a:rPr lang="fr-FR" altLang="fr-FR" sz="1800" b="1" dirty="0">
                <a:solidFill>
                  <a:srgbClr val="443A31"/>
                </a:solidFill>
              </a:rPr>
              <a:t>Dispositif de mise à niveau spécifique à Bordeaux</a:t>
            </a:r>
            <a:endParaRPr lang="fr-FR" altLang="fr-FR" sz="2000" b="1" dirty="0">
              <a:solidFill>
                <a:srgbClr val="443A31"/>
              </a:solidFill>
            </a:endParaRPr>
          </a:p>
        </p:txBody>
      </p:sp>
      <p:pic>
        <p:nvPicPr>
          <p:cNvPr id="16" name="Picture 2" descr="Résultat de recherche d'images pour &quot;image bonhomme powerpoint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224" y="3971112"/>
            <a:ext cx="530618" cy="460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1515280" y="3964574"/>
            <a:ext cx="647783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defRPr/>
            </a:pPr>
            <a:r>
              <a:rPr lang="fr-FR" altLang="fr-FR" sz="2000" b="1" dirty="0">
                <a:solidFill>
                  <a:srgbClr val="009DE0"/>
                </a:solidFill>
              </a:rPr>
              <a:t>L’IUT ne recrute pas assez de </a:t>
            </a:r>
            <a:r>
              <a:rPr lang="fr-FR" altLang="fr-FR" sz="2000" b="1" dirty="0" err="1">
                <a:solidFill>
                  <a:srgbClr val="009DE0"/>
                </a:solidFill>
              </a:rPr>
              <a:t>BTn</a:t>
            </a:r>
            <a:endParaRPr lang="fr-FR" altLang="fr-FR" sz="2000" b="1" dirty="0">
              <a:solidFill>
                <a:srgbClr val="009DE0"/>
              </a:solidFill>
            </a:endParaRPr>
          </a:p>
          <a:p>
            <a:pPr marL="1085850" lvl="1" indent="-342900">
              <a:buBlip>
                <a:blip r:embed="rId3"/>
              </a:buBlip>
              <a:defRPr/>
            </a:pPr>
            <a:r>
              <a:rPr lang="fr-FR" altLang="fr-FR" sz="1800" b="1" dirty="0">
                <a:solidFill>
                  <a:srgbClr val="443A31"/>
                </a:solidFill>
              </a:rPr>
              <a:t>33% à 38 % des primo-entrants</a:t>
            </a:r>
          </a:p>
          <a:p>
            <a:pPr marL="1085850" lvl="1" indent="-342900">
              <a:buBlip>
                <a:blip r:embed="rId3"/>
              </a:buBlip>
              <a:defRPr/>
            </a:pPr>
            <a:r>
              <a:rPr lang="fr-FR" altLang="fr-FR" sz="1800" b="1" dirty="0">
                <a:solidFill>
                  <a:srgbClr val="443A31"/>
                </a:solidFill>
              </a:rPr>
              <a:t>Objectif national 50%</a:t>
            </a:r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Recrutement - Les idées reçues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GMP - IUT de Bordeaux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Journées Portes Ouvertes</a:t>
            </a:r>
            <a:endParaRPr lang="fr-FR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33CAC-ABA5-42DC-A3C4-D7B2D53BA962}" type="slidenum">
              <a:rPr lang="fr-FR" smtClean="0"/>
              <a:t>31</a:t>
            </a:fld>
            <a:endParaRPr lang="fr-FR"/>
          </a:p>
        </p:txBody>
      </p:sp>
      <p:pic>
        <p:nvPicPr>
          <p:cNvPr id="18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943372"/>
            <a:ext cx="85725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http://www.zonebookmaker.com/wp-content/uploads/2010/05/600px-Panneau_attention.sv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513" y="5157192"/>
            <a:ext cx="1117600" cy="93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2592288" y="537483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ADMISSION EN IUT ≠ Titulaire du BUT</a:t>
            </a:r>
          </a:p>
        </p:txBody>
      </p:sp>
      <p:sp>
        <p:nvSpPr>
          <p:cNvPr id="4" name="Multiplier 3"/>
          <p:cNvSpPr/>
          <p:nvPr/>
        </p:nvSpPr>
        <p:spPr>
          <a:xfrm>
            <a:off x="868523" y="1338489"/>
            <a:ext cx="832818" cy="765827"/>
          </a:xfrm>
          <a:prstGeom prst="mathMultiply">
            <a:avLst>
              <a:gd name="adj1" fmla="val 11212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Multiplier 20"/>
          <p:cNvSpPr/>
          <p:nvPr/>
        </p:nvSpPr>
        <p:spPr>
          <a:xfrm>
            <a:off x="860124" y="2306111"/>
            <a:ext cx="832818" cy="765827"/>
          </a:xfrm>
          <a:prstGeom prst="mathMultiply">
            <a:avLst>
              <a:gd name="adj1" fmla="val 11212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9929179"/>
      </p:ext>
    </p:extLst>
  </p:cSld>
  <p:clrMapOvr>
    <a:masterClrMapping/>
  </p:clrMapOvr>
  <p:transition spd="slow" advTm="102476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Résultat de recherche d'images pour &quot;image bonhomme powerpoint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88053"/>
            <a:ext cx="530618" cy="460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1550552" y="1518079"/>
            <a:ext cx="48936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defRPr/>
            </a:pPr>
            <a:r>
              <a:rPr lang="fr-FR" altLang="fr-FR" sz="2000" b="1" dirty="0">
                <a:solidFill>
                  <a:srgbClr val="009DE0"/>
                </a:solidFill>
              </a:rPr>
              <a:t>Cours en ligne ouvert</a:t>
            </a:r>
          </a:p>
        </p:txBody>
      </p:sp>
      <p:pic>
        <p:nvPicPr>
          <p:cNvPr id="14" name="Picture 2" descr="Résultat de recherche d'images pour &quot;image bonhomme powerpoint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992109"/>
            <a:ext cx="530618" cy="460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1550552" y="2022135"/>
            <a:ext cx="449688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defRPr/>
            </a:pPr>
            <a:r>
              <a:rPr lang="fr-FR" altLang="fr-FR" sz="2000" b="1" dirty="0">
                <a:solidFill>
                  <a:srgbClr val="009DE0"/>
                </a:solidFill>
              </a:rPr>
              <a:t>Inscription possible à tout moment</a:t>
            </a:r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1550552" y="2492896"/>
            <a:ext cx="48936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defRPr/>
            </a:pPr>
            <a:r>
              <a:rPr lang="fr-FR" altLang="fr-FR" sz="2000" b="1" dirty="0">
                <a:solidFill>
                  <a:srgbClr val="009DE0"/>
                </a:solidFill>
              </a:rPr>
              <a:t>Conseils, témoignages, forums</a:t>
            </a:r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Boostez votre dossier !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GMP - IUT de Bordeaux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Journées Portes Ouvertes</a:t>
            </a:r>
            <a:endParaRPr lang="fr-FR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33CAC-ABA5-42DC-A3C4-D7B2D53BA962}" type="slidenum">
              <a:rPr lang="fr-FR" smtClean="0"/>
              <a:t>32</a:t>
            </a:fld>
            <a:endParaRPr lang="fr-FR"/>
          </a:p>
        </p:txBody>
      </p:sp>
      <p:pic>
        <p:nvPicPr>
          <p:cNvPr id="21" name="Image 20" descr="Afficher l'image d'origine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175365"/>
            <a:ext cx="2521050" cy="1749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" descr="Résultat de recherche d'images pour &quot;image bonhomme powerpoint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493647"/>
            <a:ext cx="530618" cy="460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041834"/>
            <a:ext cx="4104456" cy="125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56" y="4390668"/>
            <a:ext cx="4030800" cy="194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5" descr="Afficher l'image d'origin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786" y="3393805"/>
            <a:ext cx="1856422" cy="1483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e 25"/>
          <p:cNvGrpSpPr/>
          <p:nvPr/>
        </p:nvGrpSpPr>
        <p:grpSpPr>
          <a:xfrm>
            <a:off x="6536962" y="3438640"/>
            <a:ext cx="2572311" cy="1502528"/>
            <a:chOff x="5294311" y="3775213"/>
            <a:chExt cx="3306776" cy="1931541"/>
          </a:xfrm>
        </p:grpSpPr>
        <p:pic>
          <p:nvPicPr>
            <p:cNvPr id="27" name="Picture 7" descr="Afficher l'image d'origine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70" t="13333" r="14131" b="13849"/>
            <a:stretch/>
          </p:blipFill>
          <p:spPr bwMode="auto">
            <a:xfrm>
              <a:off x="5294311" y="3775213"/>
              <a:ext cx="3168352" cy="8957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8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4311" y="4670991"/>
              <a:ext cx="2088232" cy="1035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9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2542" y="4670990"/>
              <a:ext cx="1218545" cy="1035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" name="Rectangle 8"/>
          <p:cNvSpPr>
            <a:spLocks noChangeArrowheads="1"/>
          </p:cNvSpPr>
          <p:nvPr/>
        </p:nvSpPr>
        <p:spPr bwMode="auto">
          <a:xfrm>
            <a:off x="4644008" y="5981218"/>
            <a:ext cx="439188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defRPr/>
            </a:pPr>
            <a:r>
              <a:rPr lang="fr-FR" altLang="fr-FR" sz="2000" b="1" u="sng" dirty="0">
                <a:solidFill>
                  <a:srgbClr val="EC6C43"/>
                </a:solidFill>
              </a:rPr>
              <a:t>Toutes les infos sur le site de GMP</a:t>
            </a:r>
          </a:p>
        </p:txBody>
      </p:sp>
      <p:pic>
        <p:nvPicPr>
          <p:cNvPr id="31" name="Picture 11" descr="Résultat de recherche d'images pour &quot;image ppt bonhomme&quot;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951409"/>
            <a:ext cx="1030206" cy="893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5013176"/>
            <a:ext cx="4464496" cy="787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0507068"/>
      </p:ext>
    </p:extLst>
  </p:cSld>
  <p:clrMapOvr>
    <a:masterClrMapping/>
  </p:clrMapOvr>
  <p:transition spd="slow" advTm="26869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Et si je me trompe d’orientation ?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GMP - IUT de Bordeaux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Journées Portes Ouvertes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33CAC-ABA5-42DC-A3C4-D7B2D53BA962}" type="slidenum">
              <a:rPr lang="fr-FR" smtClean="0"/>
              <a:t>33</a:t>
            </a:fld>
            <a:endParaRPr lang="fr-FR"/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943372"/>
            <a:ext cx="85725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Résultat de recherche d'images pour &quot;image bonhomme powerpoint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88053"/>
            <a:ext cx="530618" cy="460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550552" y="1518079"/>
            <a:ext cx="48936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defRPr/>
            </a:pPr>
            <a:r>
              <a:rPr lang="fr-FR" altLang="fr-FR" sz="2000" b="1" dirty="0">
                <a:solidFill>
                  <a:srgbClr val="009DE0"/>
                </a:solidFill>
              </a:rPr>
              <a:t>Ça peut arriver !</a:t>
            </a:r>
          </a:p>
        </p:txBody>
      </p:sp>
      <p:pic>
        <p:nvPicPr>
          <p:cNvPr id="10" name="Picture 2" descr="Résultat de recherche d'images pour &quot;image bonhomme powerpoint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491288"/>
            <a:ext cx="530618" cy="460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1550552" y="4521314"/>
            <a:ext cx="726992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defRPr/>
            </a:pPr>
            <a:r>
              <a:rPr lang="fr-FR" altLang="fr-FR" sz="2000" b="1" dirty="0">
                <a:solidFill>
                  <a:srgbClr val="009DE0"/>
                </a:solidFill>
              </a:rPr>
              <a:t>Réorientation possible en cours d’année en BTS dont les objectifs pédagogiques sont proches et complémentaires</a:t>
            </a: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1550552" y="3501008"/>
            <a:ext cx="726992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defRPr/>
            </a:pPr>
            <a:r>
              <a:rPr lang="fr-FR" altLang="fr-FR" sz="2000" b="1" dirty="0">
                <a:solidFill>
                  <a:srgbClr val="009DE0"/>
                </a:solidFill>
              </a:rPr>
              <a:t>Changement de parcours : spécialité, formation</a:t>
            </a:r>
            <a:endParaRPr lang="fr-FR" altLang="fr-FR" sz="2000" b="1" dirty="0">
              <a:solidFill>
                <a:srgbClr val="443A31"/>
              </a:solidFill>
            </a:endParaRPr>
          </a:p>
        </p:txBody>
      </p:sp>
      <p:pic>
        <p:nvPicPr>
          <p:cNvPr id="14" name="Picture 2" descr="Résultat de recherche d'images pour &quot;image bonhomme powerpoint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501759"/>
            <a:ext cx="530618" cy="460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1550552" y="5313402"/>
            <a:ext cx="726992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defRPr/>
            </a:pPr>
            <a:r>
              <a:rPr lang="fr-FR" altLang="fr-FR" sz="2000" b="1" dirty="0">
                <a:solidFill>
                  <a:srgbClr val="443A31"/>
                </a:solidFill>
              </a:rPr>
              <a:t>Exemple : Passerelles entre le département GMP et les sections STS</a:t>
            </a:r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1550552" y="2204864"/>
            <a:ext cx="726992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defRPr/>
            </a:pPr>
            <a:r>
              <a:rPr lang="fr-FR" altLang="fr-FR" sz="2000" b="1" dirty="0">
                <a:solidFill>
                  <a:srgbClr val="009DE0"/>
                </a:solidFill>
              </a:rPr>
              <a:t>Dispositifs de passerelle au cours du cursus</a:t>
            </a:r>
            <a:endParaRPr lang="fr-FR" altLang="fr-FR" sz="2000" b="1" dirty="0">
              <a:solidFill>
                <a:srgbClr val="443A31"/>
              </a:solidFill>
            </a:endParaRPr>
          </a:p>
        </p:txBody>
      </p:sp>
      <p:pic>
        <p:nvPicPr>
          <p:cNvPr id="18" name="Picture 2" descr="Résultat de recherche d'images pour &quot;image bonhomme powerpoint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205615"/>
            <a:ext cx="530618" cy="460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3362758"/>
      </p:ext>
    </p:extLst>
  </p:cSld>
  <p:clrMapOvr>
    <a:masterClrMapping/>
  </p:clrMapOvr>
  <p:transition spd="slow" advTm="59753">
    <p:wip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CA8F7-3544-4F0D-B1ED-337312CCAE40}" type="slidenum">
              <a:rPr lang="fr-FR"/>
              <a:pPr/>
              <a:t>34</a:t>
            </a:fld>
            <a:endParaRPr lang="fr-FR"/>
          </a:p>
        </p:txBody>
      </p:sp>
      <p:sp>
        <p:nvSpPr>
          <p:cNvPr id="15" name="Titre 47"/>
          <p:cNvSpPr txBox="1">
            <a:spLocks/>
          </p:cNvSpPr>
          <p:nvPr/>
        </p:nvSpPr>
        <p:spPr>
          <a:xfrm>
            <a:off x="0" y="0"/>
            <a:ext cx="8686800" cy="913638"/>
          </a:xfrm>
          <a:prstGeom prst="rect">
            <a:avLst/>
          </a:prstGeom>
        </p:spPr>
        <p:txBody>
          <a:bodyPr vert="horz" lIns="36000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Dates importantes</a:t>
            </a:r>
          </a:p>
        </p:txBody>
      </p:sp>
      <p:pic>
        <p:nvPicPr>
          <p:cNvPr id="1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943372"/>
            <a:ext cx="85725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GMP - IUT de Bordeaux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Journées Portes Ouvertes</a:t>
            </a:r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CDCBCDC-C9BE-4DBA-9ED2-9BADB73B1D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6" y="3458848"/>
            <a:ext cx="9144000" cy="3399152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644" y="2596166"/>
            <a:ext cx="969512" cy="96951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29DCD42-00A8-4221-8E4D-EFD62F57A08A}"/>
              </a:ext>
            </a:extLst>
          </p:cNvPr>
          <p:cNvSpPr/>
          <p:nvPr/>
        </p:nvSpPr>
        <p:spPr>
          <a:xfrm>
            <a:off x="3301693" y="3530856"/>
            <a:ext cx="2687216" cy="136815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93FBCB5C-CE11-4FB3-A477-E37DABEF82A9}"/>
              </a:ext>
            </a:extLst>
          </p:cNvPr>
          <p:cNvSpPr txBox="1"/>
          <p:nvPr/>
        </p:nvSpPr>
        <p:spPr>
          <a:xfrm>
            <a:off x="1388264" y="1056879"/>
            <a:ext cx="714565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/>
              <a:t>Je poursuis ma réflexion, </a:t>
            </a:r>
          </a:p>
          <a:p>
            <a:pPr algn="ctr"/>
            <a:r>
              <a:rPr lang="fr-FR" sz="2800" b="1" dirty="0"/>
              <a:t>je formule mes vœux, </a:t>
            </a:r>
          </a:p>
          <a:p>
            <a:pPr algn="ctr"/>
            <a:r>
              <a:rPr lang="fr-FR" sz="2800" b="1" dirty="0"/>
              <a:t>je confirme ma liste de vœux finale.</a:t>
            </a:r>
          </a:p>
        </p:txBody>
      </p:sp>
    </p:spTree>
    <p:extLst>
      <p:ext uri="{BB962C8B-B14F-4D97-AF65-F5344CB8AC3E}">
        <p14:creationId xmlns:p14="http://schemas.microsoft.com/office/powerpoint/2010/main" val="2714749982"/>
      </p:ext>
    </p:extLst>
  </p:cSld>
  <p:clrMapOvr>
    <a:masterClrMapping/>
  </p:clrMapOvr>
  <p:transition spd="slow" advTm="24602">
    <p:wip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CA8F7-3544-4F0D-B1ED-337312CCAE40}" type="slidenum">
              <a:rPr lang="fr-FR"/>
              <a:pPr/>
              <a:t>35</a:t>
            </a:fld>
            <a:endParaRPr lang="fr-FR"/>
          </a:p>
        </p:txBody>
      </p:sp>
      <p:sp>
        <p:nvSpPr>
          <p:cNvPr id="15" name="Titre 47"/>
          <p:cNvSpPr txBox="1">
            <a:spLocks/>
          </p:cNvSpPr>
          <p:nvPr/>
        </p:nvSpPr>
        <p:spPr>
          <a:xfrm>
            <a:off x="0" y="0"/>
            <a:ext cx="8686800" cy="913638"/>
          </a:xfrm>
          <a:prstGeom prst="rect">
            <a:avLst/>
          </a:prstGeom>
        </p:spPr>
        <p:txBody>
          <a:bodyPr vert="horz" lIns="36000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Dates importantes</a:t>
            </a:r>
          </a:p>
        </p:txBody>
      </p:sp>
      <p:pic>
        <p:nvPicPr>
          <p:cNvPr id="1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943372"/>
            <a:ext cx="85725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GMP - IUT de Bordeaux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Journées Portes Ouvertes</a:t>
            </a:r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CDCBCDC-C9BE-4DBA-9ED2-9BADB73B1D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95" y="3458848"/>
            <a:ext cx="9144000" cy="3399152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2638592"/>
            <a:ext cx="969512" cy="96951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F3616AC-7408-453B-BEB1-214786947ED0}"/>
              </a:ext>
            </a:extLst>
          </p:cNvPr>
          <p:cNvSpPr/>
          <p:nvPr/>
        </p:nvSpPr>
        <p:spPr>
          <a:xfrm>
            <a:off x="6300192" y="3561694"/>
            <a:ext cx="2687216" cy="136815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5B09D10D-0ADD-4BE8-B04A-0312E40BFC8A}"/>
              </a:ext>
            </a:extLst>
          </p:cNvPr>
          <p:cNvSpPr txBox="1"/>
          <p:nvPr/>
        </p:nvSpPr>
        <p:spPr>
          <a:xfrm>
            <a:off x="1403648" y="1512415"/>
            <a:ext cx="71456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/>
              <a:t>Je reçois les réponses des formations</a:t>
            </a:r>
          </a:p>
          <a:p>
            <a:pPr algn="ctr"/>
            <a:r>
              <a:rPr lang="fr-FR" sz="2800" b="1" dirty="0"/>
              <a:t>et je décide</a:t>
            </a:r>
          </a:p>
        </p:txBody>
      </p:sp>
    </p:spTree>
    <p:extLst>
      <p:ext uri="{BB962C8B-B14F-4D97-AF65-F5344CB8AC3E}">
        <p14:creationId xmlns:p14="http://schemas.microsoft.com/office/powerpoint/2010/main" val="2738919547"/>
      </p:ext>
    </p:extLst>
  </p:cSld>
  <p:clrMapOvr>
    <a:masterClrMapping/>
  </p:clrMapOvr>
  <p:transition spd="slow" advTm="24602">
    <p:wip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 descr="Résultat de recherche d'images pour &quot;image ppt bonhomme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951409"/>
            <a:ext cx="1030206" cy="893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Dates importantes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GMP - IUT de Bordeaux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Journées Portes Ouvertes</a:t>
            </a:r>
            <a:endParaRPr lang="fr-FR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33CAC-ABA5-42DC-A3C4-D7B2D53BA962}" type="slidenum">
              <a:rPr lang="fr-FR" smtClean="0"/>
              <a:t>36</a:t>
            </a:fld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360724" y="2237183"/>
            <a:ext cx="22425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/>
              <a:t>Je participe aux JPO</a:t>
            </a:r>
          </a:p>
          <a:p>
            <a:pPr algn="ctr"/>
            <a:endParaRPr lang="fr-FR" b="1" dirty="0"/>
          </a:p>
          <a:p>
            <a:pPr algn="ctr"/>
            <a:r>
              <a:rPr lang="fr-FR" b="1" dirty="0">
                <a:solidFill>
                  <a:srgbClr val="FF0000"/>
                </a:solidFill>
              </a:rPr>
              <a:t>le 05 mars 2022 !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08534" y="3755163"/>
            <a:ext cx="23469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/>
              <a:t>Toutes les informations seront sur notre site internet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2771" y="1306891"/>
            <a:ext cx="5514029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066601"/>
      </p:ext>
    </p:extLst>
  </p:cSld>
  <p:clrMapOvr>
    <a:masterClrMapping/>
  </p:clrMapOvr>
  <p:transition spd="slow" advTm="24572">
    <p:wip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683568" y="1412776"/>
            <a:ext cx="7920880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cene3d>
              <a:camera prst="orthographicFront"/>
              <a:lightRig rig="brightRoom" dir="t"/>
            </a:scene3d>
            <a:sp3d prstMaterial="plastic">
              <a:bevelT w="0" h="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Monotype Sorts" pitchFamily="3" charset="2"/>
              <a:buNone/>
            </a:pPr>
            <a:r>
              <a:rPr lang="fr-FR" altLang="fr-FR" sz="4800" b="1" cap="all" dirty="0">
                <a:ln/>
                <a:solidFill>
                  <a:srgbClr val="009DE0"/>
                </a:solidFill>
                <a:effectLst/>
              </a:rPr>
              <a:t>DES QUESTIONS ?</a:t>
            </a:r>
            <a:endParaRPr lang="fr-FR" altLang="fr-FR" sz="4800" b="1" cap="all" dirty="0">
              <a:ln/>
              <a:solidFill>
                <a:srgbClr val="009DE0"/>
              </a:solidFill>
              <a:effectLst/>
              <a:latin typeface="Tahoma" pitchFamily="34" charset="0"/>
            </a:endParaRPr>
          </a:p>
          <a:p>
            <a:pPr algn="ctr" eaLnBrk="1" hangingPunct="1">
              <a:spcBef>
                <a:spcPct val="20000"/>
              </a:spcBef>
              <a:buFont typeface="Monotype Sorts" pitchFamily="3" charset="2"/>
              <a:buNone/>
            </a:pPr>
            <a:endParaRPr lang="fr-FR" altLang="fr-FR" sz="36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ahoma" pitchFamily="34" charset="0"/>
            </a:endParaRPr>
          </a:p>
        </p:txBody>
      </p:sp>
      <p:pic>
        <p:nvPicPr>
          <p:cNvPr id="16" name="Picture 13" descr="Résultat de recherche d'images pour &quot;image ppt bonhomme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34"/>
          <a:stretch/>
        </p:blipFill>
        <p:spPr bwMode="auto">
          <a:xfrm>
            <a:off x="3386708" y="2560266"/>
            <a:ext cx="2514600" cy="1625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33CAC-ABA5-42DC-A3C4-D7B2D53BA962}" type="slidenum">
              <a:rPr lang="fr-FR" smtClean="0"/>
              <a:t>37</a:t>
            </a:fld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GMP - IUT de Bordeaux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Journées Portes Ouvertes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1302757" y="4509120"/>
            <a:ext cx="653095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dirty="0">
                <a:solidFill>
                  <a:srgbClr val="443A31"/>
                </a:solidFill>
              </a:rPr>
              <a:t>recrutement-but-gmp@iut.u-bordeaux.fr</a:t>
            </a:r>
          </a:p>
          <a:p>
            <a:pPr algn="ctr"/>
            <a:endParaRPr lang="fr-FR" sz="2800" dirty="0">
              <a:solidFill>
                <a:srgbClr val="443A31"/>
              </a:solidFill>
            </a:endParaRPr>
          </a:p>
          <a:p>
            <a:pPr algn="ctr"/>
            <a:r>
              <a:rPr lang="fr-FR" sz="2800" dirty="0">
                <a:solidFill>
                  <a:srgbClr val="443A31"/>
                </a:solidFill>
              </a:rPr>
              <a:t>http://www.iut.u-bordeaux.fr/gmp</a:t>
            </a:r>
          </a:p>
        </p:txBody>
      </p:sp>
    </p:spTree>
    <p:extLst>
      <p:ext uri="{BB962C8B-B14F-4D97-AF65-F5344CB8AC3E}">
        <p14:creationId xmlns:p14="http://schemas.microsoft.com/office/powerpoint/2010/main" val="1870663647"/>
      </p:ext>
    </p:extLst>
  </p:cSld>
  <p:clrMapOvr>
    <a:masterClrMapping/>
  </p:clrMapOvr>
  <p:transition spd="slow" advTm="41770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CA8F7-3544-4F0D-B1ED-337312CCAE40}" type="slidenum">
              <a:rPr lang="fr-FR"/>
              <a:pPr/>
              <a:t>4</a:t>
            </a:fld>
            <a:endParaRPr lang="fr-FR"/>
          </a:p>
        </p:txBody>
      </p:sp>
      <p:sp>
        <p:nvSpPr>
          <p:cNvPr id="15" name="Titre 47"/>
          <p:cNvSpPr txBox="1">
            <a:spLocks/>
          </p:cNvSpPr>
          <p:nvPr/>
        </p:nvSpPr>
        <p:spPr>
          <a:xfrm>
            <a:off x="0" y="0"/>
            <a:ext cx="8686800" cy="913638"/>
          </a:xfrm>
          <a:prstGeom prst="rect">
            <a:avLst/>
          </a:prstGeom>
        </p:spPr>
        <p:txBody>
          <a:bodyPr vert="horz" lIns="36000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BTS ou BUT ?</a:t>
            </a:r>
          </a:p>
        </p:txBody>
      </p:sp>
      <p:pic>
        <p:nvPicPr>
          <p:cNvPr id="1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943372"/>
            <a:ext cx="85725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GMP - IUT de Bordeaux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Journées Portes Ouvertes</a:t>
            </a:r>
            <a:endParaRPr lang="fr-FR" dirty="0"/>
          </a:p>
        </p:txBody>
      </p:sp>
      <p:pic>
        <p:nvPicPr>
          <p:cNvPr id="14" name="Picture 2" descr="Résultat de recherche d'images pour &quot;image bonhomme powerpoint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91322"/>
            <a:ext cx="530618" cy="460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1475656" y="1484784"/>
            <a:ext cx="64778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defRPr/>
            </a:pPr>
            <a:r>
              <a:rPr lang="fr-FR" altLang="fr-FR" sz="2000" b="1" dirty="0">
                <a:solidFill>
                  <a:srgbClr val="009DE0"/>
                </a:solidFill>
              </a:rPr>
              <a:t>BTS = Diplômes professionnalisant à BAC +2</a:t>
            </a:r>
          </a:p>
        </p:txBody>
      </p:sp>
      <p:pic>
        <p:nvPicPr>
          <p:cNvPr id="18" name="Picture 2" descr="Résultat de recherche d'images pour &quot;image bonhomme powerpoint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211401"/>
            <a:ext cx="530618" cy="460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475656" y="2204864"/>
            <a:ext cx="745244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defRPr/>
            </a:pPr>
            <a:r>
              <a:rPr lang="fr-FR" altLang="fr-FR" sz="2000" b="1" dirty="0">
                <a:solidFill>
                  <a:srgbClr val="009DE0"/>
                </a:solidFill>
              </a:rPr>
              <a:t>Le BTS </a:t>
            </a:r>
            <a:r>
              <a:rPr lang="fr-FR" altLang="fr-FR" sz="2000" b="1" dirty="0">
                <a:solidFill>
                  <a:srgbClr val="443A31"/>
                </a:solidFill>
              </a:rPr>
              <a:t>s’adresse à des bacheliers qui ont une idée précise de l’activité qu’ils veulent exercer (</a:t>
            </a:r>
            <a:r>
              <a:rPr lang="fr-FR" altLang="fr-FR" sz="2000" b="1" dirty="0">
                <a:solidFill>
                  <a:srgbClr val="009DE0"/>
                </a:solidFill>
              </a:rPr>
              <a:t>un type de métier</a:t>
            </a:r>
            <a:r>
              <a:rPr lang="fr-FR" altLang="fr-FR" sz="2000" b="1" dirty="0">
                <a:solidFill>
                  <a:srgbClr val="443A31"/>
                </a:solidFill>
              </a:rPr>
              <a:t>)</a:t>
            </a:r>
          </a:p>
        </p:txBody>
      </p:sp>
      <p:pic>
        <p:nvPicPr>
          <p:cNvPr id="20" name="Picture 2" descr="Résultat de recherche d'images pour &quot;image bonhomme powerpoint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959899"/>
            <a:ext cx="530618" cy="460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75656" y="4953362"/>
            <a:ext cx="734481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defRPr/>
            </a:pPr>
            <a:r>
              <a:rPr lang="fr-FR" altLang="fr-FR" sz="2000" b="1" dirty="0">
                <a:solidFill>
                  <a:srgbClr val="009DE0"/>
                </a:solidFill>
              </a:rPr>
              <a:t>Le BUT </a:t>
            </a:r>
            <a:r>
              <a:rPr lang="fr-FR" altLang="fr-FR" sz="2000" b="1" dirty="0">
                <a:solidFill>
                  <a:srgbClr val="443A31"/>
                </a:solidFill>
              </a:rPr>
              <a:t>s’adresse à des bacheliers qui souhaitent suivre une formation dans un domaine professionnel large</a:t>
            </a:r>
            <a:br>
              <a:rPr lang="fr-FR" altLang="fr-FR" sz="2000" b="1" dirty="0">
                <a:solidFill>
                  <a:srgbClr val="443A31"/>
                </a:solidFill>
              </a:rPr>
            </a:br>
            <a:r>
              <a:rPr lang="fr-FR" altLang="fr-FR" sz="2000" b="1" dirty="0">
                <a:solidFill>
                  <a:srgbClr val="009DE0"/>
                </a:solidFill>
              </a:rPr>
              <a:t> </a:t>
            </a:r>
            <a:r>
              <a:rPr lang="fr-FR" altLang="fr-FR" sz="2000" b="1" dirty="0">
                <a:solidFill>
                  <a:srgbClr val="443A31"/>
                </a:solidFill>
              </a:rPr>
              <a:t>(</a:t>
            </a:r>
            <a:r>
              <a:rPr lang="fr-FR" altLang="fr-FR" sz="2000" b="1" dirty="0">
                <a:solidFill>
                  <a:srgbClr val="009DE0"/>
                </a:solidFill>
              </a:rPr>
              <a:t>une branche de métiers</a:t>
            </a:r>
            <a:r>
              <a:rPr lang="fr-FR" altLang="fr-FR" sz="2000" b="1" dirty="0">
                <a:solidFill>
                  <a:srgbClr val="443A31"/>
                </a:solidFill>
              </a:rPr>
              <a:t>)</a:t>
            </a:r>
          </a:p>
        </p:txBody>
      </p:sp>
      <p:pic>
        <p:nvPicPr>
          <p:cNvPr id="22" name="Picture 2" descr="Résultat de recherche d'images pour &quot;image bonhomme powerpoint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488" y="4227626"/>
            <a:ext cx="530618" cy="460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1478544" y="4221088"/>
            <a:ext cx="64778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defRPr/>
            </a:pPr>
            <a:r>
              <a:rPr lang="fr-FR" altLang="fr-FR" sz="2000" b="1" dirty="0">
                <a:solidFill>
                  <a:srgbClr val="009DE0"/>
                </a:solidFill>
              </a:rPr>
              <a:t>BUT = Diplômes professionnalisant à BAC +3</a:t>
            </a:r>
          </a:p>
        </p:txBody>
      </p:sp>
    </p:spTree>
    <p:extLst>
      <p:ext uri="{BB962C8B-B14F-4D97-AF65-F5344CB8AC3E}">
        <p14:creationId xmlns:p14="http://schemas.microsoft.com/office/powerpoint/2010/main" val="2193424175"/>
      </p:ext>
    </p:extLst>
  </p:cSld>
  <p:clrMapOvr>
    <a:masterClrMapping/>
  </p:clrMapOvr>
  <p:transition spd="slow" advTm="39614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6008" y="1628800"/>
            <a:ext cx="248112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800" b="1" cap="all" dirty="0">
                <a:ln/>
                <a:solidFill>
                  <a:schemeClr val="accent1"/>
                </a:solidFill>
                <a:effectLst/>
              </a:rPr>
              <a:t>111 IUT </a:t>
            </a:r>
            <a:endParaRPr lang="fr-FR" sz="4800" dirty="0">
              <a:effectLst/>
            </a:endParaRP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Instituts Universitaire de Technologie : un réseau national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33CAC-ABA5-42DC-A3C4-D7B2D53BA962}" type="slidenum">
              <a:rPr lang="fr-FR" smtClean="0"/>
              <a:t>5</a:t>
            </a:fld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GMP - IUT de Bordeaux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Journées Portes Ouvertes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5958" y="913638"/>
            <a:ext cx="4667901" cy="577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093364"/>
      </p:ext>
    </p:extLst>
  </p:cSld>
  <p:clrMapOvr>
    <a:masterClrMapping/>
  </p:clrMapOvr>
  <p:transition spd="slow" advTm="14667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e 25"/>
          <p:cNvGrpSpPr/>
          <p:nvPr/>
        </p:nvGrpSpPr>
        <p:grpSpPr>
          <a:xfrm>
            <a:off x="316136" y="979150"/>
            <a:ext cx="8296278" cy="5420567"/>
            <a:chOff x="572886" y="943982"/>
            <a:chExt cx="7962357" cy="5202392"/>
          </a:xfrm>
        </p:grpSpPr>
        <p:sp>
          <p:nvSpPr>
            <p:cNvPr id="8" name="Ellipse 7"/>
            <p:cNvSpPr/>
            <p:nvPr/>
          </p:nvSpPr>
          <p:spPr>
            <a:xfrm>
              <a:off x="966440" y="1349025"/>
              <a:ext cx="7198093" cy="3516883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Ellipse 8">
              <a:hlinkClick r:id="rId2" action="ppaction://hlinkfile"/>
            </p:cNvPr>
            <p:cNvSpPr/>
            <p:nvPr/>
          </p:nvSpPr>
          <p:spPr>
            <a:xfrm>
              <a:off x="1432983" y="1583565"/>
              <a:ext cx="707390" cy="730879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fr-FR" sz="1100" dirty="0"/>
                <a:t>GCGP</a:t>
              </a:r>
              <a:endParaRPr lang="fr-FR" sz="1050" dirty="0"/>
            </a:p>
          </p:txBody>
        </p:sp>
        <p:sp>
          <p:nvSpPr>
            <p:cNvPr id="10" name="Ellipse 9">
              <a:hlinkClick r:id="rId3" action="ppaction://hlinkfile"/>
            </p:cNvPr>
            <p:cNvSpPr/>
            <p:nvPr/>
          </p:nvSpPr>
          <p:spPr>
            <a:xfrm>
              <a:off x="2099474" y="1307731"/>
              <a:ext cx="707390" cy="730879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fr-FR" sz="1100" dirty="0"/>
                <a:t>GEII</a:t>
              </a:r>
              <a:endParaRPr lang="fr-FR" sz="1400" dirty="0"/>
            </a:p>
          </p:txBody>
        </p:sp>
        <p:sp>
          <p:nvSpPr>
            <p:cNvPr id="11" name="Ellipse 10">
              <a:hlinkClick r:id="rId4" action="ppaction://hlinkfile"/>
            </p:cNvPr>
            <p:cNvSpPr/>
            <p:nvPr/>
          </p:nvSpPr>
          <p:spPr>
            <a:xfrm>
              <a:off x="2783272" y="1114395"/>
              <a:ext cx="707390" cy="730879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fr-FR" sz="1100" dirty="0"/>
                <a:t>GMP</a:t>
              </a:r>
              <a:endParaRPr lang="fr-FR" sz="1400" dirty="0"/>
            </a:p>
          </p:txBody>
        </p:sp>
        <p:sp>
          <p:nvSpPr>
            <p:cNvPr id="12" name="Ellipse 11">
              <a:hlinkClick r:id="rId5" action="ppaction://hlinkfile"/>
            </p:cNvPr>
            <p:cNvSpPr/>
            <p:nvPr/>
          </p:nvSpPr>
          <p:spPr>
            <a:xfrm>
              <a:off x="3490662" y="1010837"/>
              <a:ext cx="707390" cy="730879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lIns="0" tIns="36000" rIns="0" bIns="36000" rtlCol="0" anchor="ctr"/>
            <a:lstStyle/>
            <a:p>
              <a:pPr algn="ctr"/>
              <a:r>
                <a:rPr lang="fr-FR" sz="1400" dirty="0"/>
                <a:t>MP</a:t>
              </a:r>
            </a:p>
          </p:txBody>
        </p:sp>
        <p:sp>
          <p:nvSpPr>
            <p:cNvPr id="13" name="Ellipse 12">
              <a:hlinkClick r:id="rId6" action="ppaction://hlinkfile"/>
            </p:cNvPr>
            <p:cNvSpPr/>
            <p:nvPr/>
          </p:nvSpPr>
          <p:spPr>
            <a:xfrm>
              <a:off x="966440" y="3544881"/>
              <a:ext cx="707390" cy="730879"/>
            </a:xfrm>
            <a:prstGeom prst="ellipse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lIns="0" tIns="36000" rIns="0" bIns="36000" rtlCol="0" anchor="ctr"/>
            <a:lstStyle/>
            <a:p>
              <a:pPr algn="ctr"/>
              <a:r>
                <a:rPr lang="fr-FR" sz="1100" dirty="0"/>
                <a:t>GACO</a:t>
              </a:r>
            </a:p>
          </p:txBody>
        </p:sp>
        <p:sp>
          <p:nvSpPr>
            <p:cNvPr id="14" name="Ellipse 13">
              <a:hlinkClick r:id="rId7" action="ppaction://hlinkfile"/>
            </p:cNvPr>
            <p:cNvSpPr/>
            <p:nvPr/>
          </p:nvSpPr>
          <p:spPr>
            <a:xfrm>
              <a:off x="1581626" y="3975669"/>
              <a:ext cx="707390" cy="730879"/>
            </a:xfrm>
            <a:prstGeom prst="ellipse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lIns="0" tIns="36000" rIns="0" bIns="36000" rtlCol="0" anchor="ctr"/>
            <a:lstStyle/>
            <a:p>
              <a:pPr algn="ctr"/>
              <a:r>
                <a:rPr lang="fr-FR" sz="1100" dirty="0"/>
                <a:t>GLT</a:t>
              </a:r>
            </a:p>
          </p:txBody>
        </p:sp>
        <p:sp>
          <p:nvSpPr>
            <p:cNvPr id="15" name="Ellipse 14">
              <a:hlinkClick r:id="rId8" action="ppaction://hlinkfile"/>
            </p:cNvPr>
            <p:cNvSpPr/>
            <p:nvPr/>
          </p:nvSpPr>
          <p:spPr>
            <a:xfrm>
              <a:off x="4198051" y="943982"/>
              <a:ext cx="707390" cy="730879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lIns="0" tIns="36000" rIns="0" bIns="36000" rtlCol="0" anchor="ctr"/>
            <a:lstStyle/>
            <a:p>
              <a:pPr algn="ctr"/>
              <a:r>
                <a:rPr lang="fr-FR" sz="1100" dirty="0"/>
                <a:t>PEC</a:t>
              </a:r>
            </a:p>
          </p:txBody>
        </p:sp>
        <p:sp>
          <p:nvSpPr>
            <p:cNvPr id="16" name="Ellipse 15">
              <a:hlinkClick r:id="rId9" action="ppaction://hlinkfile"/>
            </p:cNvPr>
            <p:cNvSpPr/>
            <p:nvPr/>
          </p:nvSpPr>
          <p:spPr>
            <a:xfrm>
              <a:off x="4905441" y="1002946"/>
              <a:ext cx="707390" cy="730879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lIns="0" tIns="36000" rIns="0" bIns="36000" rtlCol="0" anchor="ctr"/>
            <a:lstStyle/>
            <a:p>
              <a:pPr algn="ctr"/>
              <a:r>
                <a:rPr lang="fr-FR" sz="1100" dirty="0"/>
                <a:t>R&amp;T</a:t>
              </a:r>
            </a:p>
          </p:txBody>
        </p:sp>
        <p:sp>
          <p:nvSpPr>
            <p:cNvPr id="18" name="Ellipse 17">
              <a:hlinkClick r:id="rId10" action="ppaction://hlinkfile"/>
            </p:cNvPr>
            <p:cNvSpPr/>
            <p:nvPr/>
          </p:nvSpPr>
          <p:spPr>
            <a:xfrm>
              <a:off x="2211735" y="4256587"/>
              <a:ext cx="707390" cy="730879"/>
            </a:xfrm>
            <a:prstGeom prst="ellipse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lIns="0" tIns="36000" rIns="0" bIns="36000" rtlCol="0" anchor="ctr"/>
            <a:lstStyle/>
            <a:p>
              <a:pPr algn="ctr"/>
              <a:r>
                <a:rPr lang="fr-FR" sz="1100" dirty="0"/>
                <a:t>CS</a:t>
              </a:r>
            </a:p>
          </p:txBody>
        </p:sp>
        <p:sp>
          <p:nvSpPr>
            <p:cNvPr id="19" name="Ellipse 18">
              <a:hlinkClick r:id="rId11" action="ppaction://hlinkfile"/>
            </p:cNvPr>
            <p:cNvSpPr/>
            <p:nvPr/>
          </p:nvSpPr>
          <p:spPr>
            <a:xfrm>
              <a:off x="5016880" y="4489920"/>
              <a:ext cx="707390" cy="730879"/>
            </a:xfrm>
            <a:prstGeom prst="ellipse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lIns="0" tIns="36000" rIns="0" bIns="36000" rtlCol="0" anchor="ctr"/>
            <a:lstStyle/>
            <a:p>
              <a:pPr algn="ctr"/>
              <a:r>
                <a:rPr lang="fr-FR" sz="1100" dirty="0"/>
                <a:t>CJ</a:t>
              </a:r>
            </a:p>
          </p:txBody>
        </p:sp>
        <p:sp>
          <p:nvSpPr>
            <p:cNvPr id="20" name="Ellipse 19">
              <a:hlinkClick r:id="rId12" action="ppaction://hlinkfile"/>
            </p:cNvPr>
            <p:cNvSpPr/>
            <p:nvPr/>
          </p:nvSpPr>
          <p:spPr>
            <a:xfrm>
              <a:off x="6278793" y="1320718"/>
              <a:ext cx="707390" cy="730879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lIns="0" tIns="36000" rIns="0" bIns="36000" rtlCol="0" anchor="ctr"/>
            <a:lstStyle/>
            <a:p>
              <a:pPr algn="ctr"/>
              <a:r>
                <a:rPr lang="fr-FR" sz="1100" dirty="0"/>
                <a:t>GB</a:t>
              </a:r>
            </a:p>
          </p:txBody>
        </p:sp>
        <p:sp>
          <p:nvSpPr>
            <p:cNvPr id="21" name="Ellipse 20">
              <a:hlinkClick r:id="rId13" action="ppaction://hlinkfile"/>
            </p:cNvPr>
            <p:cNvSpPr/>
            <p:nvPr/>
          </p:nvSpPr>
          <p:spPr>
            <a:xfrm>
              <a:off x="6934777" y="1583565"/>
              <a:ext cx="707390" cy="730879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lIns="0" tIns="36000" rIns="0" bIns="36000" rtlCol="0" anchor="ctr"/>
            <a:lstStyle/>
            <a:p>
              <a:pPr algn="ctr"/>
              <a:r>
                <a:rPr lang="fr-FR" sz="1100" dirty="0"/>
                <a:t>GCCD</a:t>
              </a:r>
            </a:p>
          </p:txBody>
        </p:sp>
        <p:sp>
          <p:nvSpPr>
            <p:cNvPr id="22" name="Ellipse 21">
              <a:hlinkClick r:id="rId14" action="ppaction://hlinkfile"/>
            </p:cNvPr>
            <p:cNvSpPr/>
            <p:nvPr/>
          </p:nvSpPr>
          <p:spPr>
            <a:xfrm>
              <a:off x="7498044" y="2051597"/>
              <a:ext cx="707390" cy="730879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lIns="0" tIns="36000" rIns="0" bIns="36000" rtlCol="0" anchor="ctr"/>
            <a:lstStyle/>
            <a:p>
              <a:pPr algn="ctr"/>
              <a:r>
                <a:rPr lang="fr-FR" sz="1100" dirty="0"/>
                <a:t>GIM</a:t>
              </a:r>
            </a:p>
          </p:txBody>
        </p:sp>
        <p:sp>
          <p:nvSpPr>
            <p:cNvPr id="23" name="Ellipse 22">
              <a:hlinkClick r:id="rId15" action="ppaction://hlinkfile"/>
            </p:cNvPr>
            <p:cNvSpPr/>
            <p:nvPr/>
          </p:nvSpPr>
          <p:spPr>
            <a:xfrm>
              <a:off x="7827853" y="2659236"/>
              <a:ext cx="707390" cy="730879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lIns="0" tIns="36000" rIns="0" bIns="36000" rtlCol="0" anchor="ctr"/>
            <a:lstStyle/>
            <a:p>
              <a:pPr algn="ctr"/>
              <a:r>
                <a:rPr lang="fr-FR" sz="1100" dirty="0"/>
                <a:t>GTE</a:t>
              </a:r>
            </a:p>
          </p:txBody>
        </p:sp>
        <p:sp>
          <p:nvSpPr>
            <p:cNvPr id="24" name="Ellipse 23">
              <a:hlinkClick r:id="rId16" action="ppaction://hlinkfile"/>
            </p:cNvPr>
            <p:cNvSpPr/>
            <p:nvPr/>
          </p:nvSpPr>
          <p:spPr>
            <a:xfrm>
              <a:off x="5724270" y="4341108"/>
              <a:ext cx="707390" cy="730879"/>
            </a:xfrm>
            <a:prstGeom prst="ellipse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lIns="0" tIns="36000" rIns="0" bIns="36000" rtlCol="0" anchor="ctr"/>
            <a:lstStyle/>
            <a:p>
              <a:pPr algn="ctr"/>
              <a:r>
                <a:rPr lang="fr-FR" sz="1100" dirty="0"/>
                <a:t>GEA</a:t>
              </a:r>
            </a:p>
          </p:txBody>
        </p:sp>
        <p:sp>
          <p:nvSpPr>
            <p:cNvPr id="25" name="Ellipse 24">
              <a:hlinkClick r:id="rId17" action="ppaction://hlinkfile"/>
            </p:cNvPr>
            <p:cNvSpPr/>
            <p:nvPr/>
          </p:nvSpPr>
          <p:spPr>
            <a:xfrm>
              <a:off x="7642166" y="3390115"/>
              <a:ext cx="707390" cy="730879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lIns="0" tIns="36000" rIns="0" bIns="36000" rtlCol="0" anchor="ctr"/>
            <a:lstStyle/>
            <a:p>
              <a:pPr algn="ctr"/>
              <a:r>
                <a:rPr lang="fr-FR" sz="1100" dirty="0"/>
                <a:t>HSE</a:t>
              </a:r>
            </a:p>
          </p:txBody>
        </p:sp>
        <p:sp>
          <p:nvSpPr>
            <p:cNvPr id="27" name="Ellipse 26">
              <a:hlinkClick r:id="rId18" action="ppaction://hlinkfile"/>
            </p:cNvPr>
            <p:cNvSpPr/>
            <p:nvPr/>
          </p:nvSpPr>
          <p:spPr>
            <a:xfrm>
              <a:off x="679414" y="2807297"/>
              <a:ext cx="707390" cy="730879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fr-FR" sz="1100" dirty="0"/>
                <a:t>INFO</a:t>
              </a:r>
            </a:p>
          </p:txBody>
        </p:sp>
        <p:sp>
          <p:nvSpPr>
            <p:cNvPr id="28" name="Ellipse 27">
              <a:hlinkClick r:id="rId19" action="ppaction://hlinkfile"/>
            </p:cNvPr>
            <p:cNvSpPr/>
            <p:nvPr/>
          </p:nvSpPr>
          <p:spPr>
            <a:xfrm>
              <a:off x="7031500" y="3815805"/>
              <a:ext cx="707390" cy="730879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lIns="0" tIns="36000" rIns="0" bIns="36000" rtlCol="0" anchor="ctr"/>
            <a:lstStyle/>
            <a:p>
              <a:pPr algn="ctr"/>
              <a:r>
                <a:rPr lang="fr-FR" sz="1100" dirty="0"/>
                <a:t>MMI</a:t>
              </a:r>
            </a:p>
          </p:txBody>
        </p:sp>
        <p:sp>
          <p:nvSpPr>
            <p:cNvPr id="29" name="Ellipse 28">
              <a:hlinkClick r:id="rId20" action="ppaction://hlinkfile"/>
            </p:cNvPr>
            <p:cNvSpPr/>
            <p:nvPr/>
          </p:nvSpPr>
          <p:spPr>
            <a:xfrm>
              <a:off x="6431659" y="4170847"/>
              <a:ext cx="707390" cy="730879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lIns="0" tIns="36000" rIns="0" bIns="36000" rtlCol="0" anchor="ctr"/>
            <a:lstStyle/>
            <a:p>
              <a:pPr algn="ctr"/>
              <a:r>
                <a:rPr lang="fr-FR" sz="1100" dirty="0"/>
                <a:t>QLIO</a:t>
              </a:r>
            </a:p>
          </p:txBody>
        </p:sp>
        <p:sp>
          <p:nvSpPr>
            <p:cNvPr id="30" name="Ellipse 29">
              <a:hlinkClick r:id="rId21" action="ppaction://hlinkfile"/>
            </p:cNvPr>
            <p:cNvSpPr/>
            <p:nvPr/>
          </p:nvSpPr>
          <p:spPr>
            <a:xfrm>
              <a:off x="5593860" y="1114395"/>
              <a:ext cx="707390" cy="730879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lIns="0" tIns="36000" rIns="0" bIns="36000" rtlCol="0" anchor="ctr"/>
            <a:lstStyle/>
            <a:p>
              <a:pPr algn="ctr"/>
              <a:r>
                <a:rPr lang="fr-FR" sz="1100" dirty="0"/>
                <a:t>SGM</a:t>
              </a:r>
            </a:p>
          </p:txBody>
        </p:sp>
        <p:sp>
          <p:nvSpPr>
            <p:cNvPr id="31" name="Ellipse 30">
              <a:hlinkClick r:id="rId22" action="ppaction://hlinkfile"/>
            </p:cNvPr>
            <p:cNvSpPr/>
            <p:nvPr/>
          </p:nvSpPr>
          <p:spPr>
            <a:xfrm>
              <a:off x="4313252" y="4536287"/>
              <a:ext cx="707390" cy="730879"/>
            </a:xfrm>
            <a:prstGeom prst="ellipse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lIns="0" tIns="36000" rIns="0" bIns="36000" rtlCol="0" anchor="ctr"/>
            <a:lstStyle/>
            <a:p>
              <a:pPr algn="ctr"/>
              <a:r>
                <a:rPr lang="fr-FR" sz="1100" dirty="0"/>
                <a:t>TC</a:t>
              </a:r>
            </a:p>
          </p:txBody>
        </p:sp>
        <p:sp>
          <p:nvSpPr>
            <p:cNvPr id="32" name="Ellipse 31">
              <a:hlinkClick r:id="rId23" action="ppaction://hlinkfile"/>
            </p:cNvPr>
            <p:cNvSpPr/>
            <p:nvPr/>
          </p:nvSpPr>
          <p:spPr>
            <a:xfrm>
              <a:off x="896953" y="2066275"/>
              <a:ext cx="707390" cy="730879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lIns="0" tIns="36000" rIns="0" bIns="36000" rtlCol="0" anchor="ctr"/>
            <a:lstStyle/>
            <a:p>
              <a:pPr algn="ctr"/>
              <a:r>
                <a:rPr lang="fr-FR" sz="1100" dirty="0"/>
                <a:t>Chimie</a:t>
              </a:r>
            </a:p>
          </p:txBody>
        </p:sp>
        <p:sp>
          <p:nvSpPr>
            <p:cNvPr id="33" name="Ellipse 32">
              <a:hlinkClick r:id="rId24" action="ppaction://hlinkfile"/>
            </p:cNvPr>
            <p:cNvSpPr/>
            <p:nvPr/>
          </p:nvSpPr>
          <p:spPr>
            <a:xfrm>
              <a:off x="2898473" y="4415071"/>
              <a:ext cx="707390" cy="730879"/>
            </a:xfrm>
            <a:prstGeom prst="ellipse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lIns="0" tIns="36000" rIns="0" bIns="36000" rtlCol="0" anchor="ctr"/>
            <a:lstStyle/>
            <a:p>
              <a:pPr algn="ctr"/>
              <a:r>
                <a:rPr lang="fr-FR" sz="1100" dirty="0"/>
                <a:t>Info</a:t>
              </a:r>
            </a:p>
            <a:p>
              <a:pPr algn="ctr"/>
              <a:r>
                <a:rPr lang="fr-FR" sz="1100" dirty="0"/>
                <a:t>Com</a:t>
              </a:r>
            </a:p>
          </p:txBody>
        </p:sp>
        <p:sp>
          <p:nvSpPr>
            <p:cNvPr id="34" name="Ellipse 33">
              <a:hlinkClick r:id="rId25" action="ppaction://hlinkfile"/>
            </p:cNvPr>
            <p:cNvSpPr/>
            <p:nvPr/>
          </p:nvSpPr>
          <p:spPr>
            <a:xfrm>
              <a:off x="3605863" y="4516996"/>
              <a:ext cx="707390" cy="730879"/>
            </a:xfrm>
            <a:prstGeom prst="ellipse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lIns="0" tIns="36000" rIns="0" bIns="36000" rtlCol="0" anchor="ctr"/>
            <a:lstStyle/>
            <a:p>
              <a:pPr algn="ctr"/>
              <a:r>
                <a:rPr lang="fr-FR" sz="1100" dirty="0"/>
                <a:t>STID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72886" y="5313957"/>
              <a:ext cx="2744961" cy="38400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fr-FR" sz="2000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Secteur industriel : 16</a:t>
              </a:r>
              <a:endParaRPr lang="fr-FR" sz="20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572886" y="5762368"/>
              <a:ext cx="2978812" cy="38400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fr-FR" sz="2000" b="1" dirty="0">
                  <a:ln w="1905"/>
                  <a:solidFill>
                    <a:srgbClr val="7030A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Secteur des services : 8</a:t>
              </a:r>
              <a:endParaRPr lang="fr-FR" sz="2000" b="1" cap="none" spc="0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endParaRPr>
            </a:p>
          </p:txBody>
        </p:sp>
        <p:grpSp>
          <p:nvGrpSpPr>
            <p:cNvPr id="40" name="Groupe 39"/>
            <p:cNvGrpSpPr/>
            <p:nvPr/>
          </p:nvGrpSpPr>
          <p:grpSpPr>
            <a:xfrm>
              <a:off x="1560187" y="2120361"/>
              <a:ext cx="6004505" cy="2073294"/>
              <a:chOff x="1026624" y="2267569"/>
              <a:chExt cx="7107238" cy="2536280"/>
            </a:xfrm>
          </p:grpSpPr>
          <p:sp>
            <p:nvSpPr>
              <p:cNvPr id="41" name="Text Box 3"/>
              <p:cNvSpPr txBox="1">
                <a:spLocks noChangeArrowheads="1"/>
              </p:cNvSpPr>
              <p:nvPr/>
            </p:nvSpPr>
            <p:spPr bwMode="auto">
              <a:xfrm>
                <a:off x="2788750" y="4334091"/>
                <a:ext cx="3674031" cy="469758"/>
              </a:xfrm>
              <a:prstGeom prst="rect">
                <a:avLst/>
              </a:prstGeom>
              <a:solidFill>
                <a:srgbClr val="009DE0"/>
              </a:solidFill>
              <a:ln>
                <a:headEnd/>
                <a:tailEnd/>
              </a:ln>
              <a:scene3d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:scene3d>
              <a:sp3d>
                <a:bevelT w="0" h="0"/>
              </a:sp3d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r>
                  <a:rPr lang="fr-FR" altLang="fr-FR" sz="2000" dirty="0">
                    <a:solidFill>
                      <a:schemeClr val="bg1"/>
                    </a:solidFill>
                    <a:latin typeface="Tahoma" pitchFamily="34" charset="0"/>
                  </a:rPr>
                  <a:t>Un lien entre deux mondes</a:t>
                </a:r>
              </a:p>
            </p:txBody>
          </p:sp>
          <p:sp>
            <p:nvSpPr>
              <p:cNvPr id="42" name="Text Box 6"/>
              <p:cNvSpPr txBox="1">
                <a:spLocks noChangeArrowheads="1"/>
              </p:cNvSpPr>
              <p:nvPr/>
            </p:nvSpPr>
            <p:spPr bwMode="auto">
              <a:xfrm>
                <a:off x="4052874" y="3180093"/>
                <a:ext cx="1054741" cy="758839"/>
              </a:xfrm>
              <a:prstGeom prst="rect">
                <a:avLst/>
              </a:prstGeom>
              <a:solidFill>
                <a:srgbClr val="443A31"/>
              </a:solidFill>
              <a:ln>
                <a:headEnd/>
                <a:tailEnd/>
              </a:ln>
              <a:scene3d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:scene3d>
              <a:sp3d>
                <a:bevelT w="0" h="0"/>
              </a:sp3d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algn="ctr"/>
                <a:r>
                  <a:rPr lang="fr-FR" altLang="fr-FR" sz="3600" dirty="0">
                    <a:solidFill>
                      <a:schemeClr val="bg1"/>
                    </a:solidFill>
                  </a:rPr>
                  <a:t>IUT</a:t>
                </a:r>
              </a:p>
            </p:txBody>
          </p:sp>
          <p:sp>
            <p:nvSpPr>
              <p:cNvPr id="43" name="Text Box 3"/>
              <p:cNvSpPr txBox="1">
                <a:spLocks noChangeArrowheads="1"/>
              </p:cNvSpPr>
              <p:nvPr/>
            </p:nvSpPr>
            <p:spPr bwMode="auto">
              <a:xfrm>
                <a:off x="2054007" y="2267569"/>
                <a:ext cx="5338158" cy="469758"/>
              </a:xfrm>
              <a:prstGeom prst="rect">
                <a:avLst/>
              </a:prstGeom>
              <a:solidFill>
                <a:srgbClr val="009DE0"/>
              </a:solidFill>
              <a:ln>
                <a:headEnd/>
                <a:tailEnd/>
              </a:ln>
              <a:scene3d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:scene3d>
              <a:sp3d>
                <a:bevelT w="0" h="0"/>
              </a:sp3d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r>
                  <a:rPr lang="fr-FR" altLang="fr-FR" sz="2000" dirty="0">
                    <a:solidFill>
                      <a:schemeClr val="bg1"/>
                    </a:solidFill>
                    <a:latin typeface="Tahoma" pitchFamily="34" charset="0"/>
                  </a:rPr>
                  <a:t>Un réseau national, un diplôme national</a:t>
                </a:r>
              </a:p>
            </p:txBody>
          </p:sp>
          <p:grpSp>
            <p:nvGrpSpPr>
              <p:cNvPr id="44" name="Groupe 43"/>
              <p:cNvGrpSpPr/>
              <p:nvPr/>
            </p:nvGrpSpPr>
            <p:grpSpPr>
              <a:xfrm>
                <a:off x="1026624" y="2782764"/>
                <a:ext cx="3048000" cy="1524000"/>
                <a:chOff x="685800" y="2545093"/>
                <a:chExt cx="3048000" cy="1524000"/>
              </a:xfrm>
            </p:grpSpPr>
            <p:sp>
              <p:nvSpPr>
                <p:cNvPr id="48" name="Oval 5"/>
                <p:cNvSpPr>
                  <a:spLocks noChangeArrowheads="1"/>
                </p:cNvSpPr>
                <p:nvPr/>
              </p:nvSpPr>
              <p:spPr bwMode="auto">
                <a:xfrm>
                  <a:off x="685800" y="2545093"/>
                  <a:ext cx="3048000" cy="1524000"/>
                </a:xfrm>
                <a:prstGeom prst="ellipse">
                  <a:avLst/>
                </a:prstGeom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algn="ctr"/>
                  <a:endParaRPr lang="fr-FR" altLang="fr-FR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9" name="Rectangle 48"/>
                <p:cNvSpPr/>
                <p:nvPr/>
              </p:nvSpPr>
              <p:spPr>
                <a:xfrm>
                  <a:off x="994019" y="2916233"/>
                  <a:ext cx="2307605" cy="542028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  <a:scene3d>
                    <a:camera prst="orthographicFront"/>
                    <a:lightRig rig="balanced" dir="t">
                      <a:rot lat="0" lon="0" rev="2100000"/>
                    </a:lightRig>
                  </a:scene3d>
                  <a:sp3d extrusionH="57150" prstMaterial="metal">
                    <a:bevelT w="38100" h="25400"/>
                    <a:contourClr>
                      <a:schemeClr val="bg2"/>
                    </a:contourClr>
                  </a:sp3d>
                </a:bodyPr>
                <a:lstStyle/>
                <a:p>
                  <a:pPr algn="ctr"/>
                  <a:r>
                    <a:rPr lang="fr-FR" altLang="fr-FR" sz="2400" b="1" cap="none" spc="0" dirty="0">
                      <a:ln w="50800"/>
                      <a:solidFill>
                        <a:srgbClr val="443A31"/>
                      </a:solidFill>
                      <a:effectLst/>
                    </a:rPr>
                    <a:t>UNIVERSITE</a:t>
                  </a:r>
                  <a:endParaRPr lang="fr-FR" sz="3200" b="1" cap="none" spc="0" dirty="0">
                    <a:ln w="50800"/>
                    <a:solidFill>
                      <a:srgbClr val="443A31"/>
                    </a:solidFill>
                    <a:effectLst/>
                  </a:endParaRPr>
                </a:p>
              </p:txBody>
            </p:sp>
          </p:grpSp>
          <p:grpSp>
            <p:nvGrpSpPr>
              <p:cNvPr id="45" name="Groupe 44"/>
              <p:cNvGrpSpPr/>
              <p:nvPr/>
            </p:nvGrpSpPr>
            <p:grpSpPr>
              <a:xfrm>
                <a:off x="5085862" y="2774826"/>
                <a:ext cx="3048000" cy="1523999"/>
                <a:chOff x="4262437" y="2535729"/>
                <a:chExt cx="3048000" cy="1523999"/>
              </a:xfrm>
            </p:grpSpPr>
            <p:sp>
              <p:nvSpPr>
                <p:cNvPr id="46" name="Oval 4"/>
                <p:cNvSpPr>
                  <a:spLocks noChangeArrowheads="1"/>
                </p:cNvSpPr>
                <p:nvPr/>
              </p:nvSpPr>
              <p:spPr bwMode="auto">
                <a:xfrm>
                  <a:off x="4262437" y="2535729"/>
                  <a:ext cx="3048000" cy="1523999"/>
                </a:xfrm>
                <a:prstGeom prst="ellipse">
                  <a:avLst/>
                </a:prstGeom>
                <a:ln>
                  <a:headEnd/>
                  <a:tailEnd/>
                </a:ln>
              </p:spPr>
              <p:style>
                <a:lnRef idx="0">
                  <a:schemeClr val="accent3"/>
                </a:lnRef>
                <a:fillRef idx="3">
                  <a:schemeClr val="accent3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algn="ctr"/>
                  <a:endParaRPr lang="fr-FR" altLang="fr-FR" dirty="0">
                    <a:solidFill>
                      <a:srgbClr val="660066"/>
                    </a:solidFill>
                  </a:endParaRPr>
                </a:p>
              </p:txBody>
            </p:sp>
            <p:sp>
              <p:nvSpPr>
                <p:cNvPr id="47" name="Rectangle 46"/>
                <p:cNvSpPr/>
                <p:nvPr/>
              </p:nvSpPr>
              <p:spPr>
                <a:xfrm>
                  <a:off x="4555792" y="2690917"/>
                  <a:ext cx="2520665" cy="975651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  <a:scene3d>
                    <a:camera prst="orthographicFront"/>
                    <a:lightRig rig="balanced" dir="t">
                      <a:rot lat="0" lon="0" rev="2100000"/>
                    </a:lightRig>
                  </a:scene3d>
                  <a:sp3d extrusionH="57150" prstMaterial="metal">
                    <a:bevelT w="38100" h="25400"/>
                    <a:contourClr>
                      <a:schemeClr val="bg2"/>
                    </a:contourClr>
                  </a:sp3d>
                </a:bodyPr>
                <a:lstStyle/>
                <a:p>
                  <a:pPr algn="ctr"/>
                  <a:r>
                    <a:rPr lang="fr-FR" altLang="fr-FR" sz="2400" b="1" cap="none" spc="0" dirty="0">
                      <a:ln w="50800"/>
                      <a:solidFill>
                        <a:srgbClr val="C00000"/>
                      </a:solidFill>
                      <a:effectLst/>
                    </a:rPr>
                    <a:t>Secteur</a:t>
                  </a:r>
                </a:p>
                <a:p>
                  <a:pPr algn="ctr"/>
                  <a:r>
                    <a:rPr lang="fr-FR" altLang="fr-FR" sz="2400" b="1" cap="none" spc="0" dirty="0">
                      <a:ln w="50800"/>
                      <a:solidFill>
                        <a:srgbClr val="C00000"/>
                      </a:solidFill>
                      <a:effectLst/>
                    </a:rPr>
                    <a:t>Professionnel</a:t>
                  </a:r>
                  <a:endParaRPr lang="fr-FR" sz="2400" b="1" cap="none" spc="0" dirty="0">
                    <a:ln w="50800"/>
                    <a:solidFill>
                      <a:srgbClr val="C00000"/>
                    </a:solidFill>
                    <a:effectLst/>
                  </a:endParaRPr>
                </a:p>
              </p:txBody>
            </p:sp>
          </p:grpSp>
        </p:grpSp>
        <p:sp>
          <p:nvSpPr>
            <p:cNvPr id="51" name="Rectangle 50"/>
            <p:cNvSpPr/>
            <p:nvPr/>
          </p:nvSpPr>
          <p:spPr>
            <a:xfrm>
              <a:off x="4218641" y="5380222"/>
              <a:ext cx="1912827" cy="6793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fr-FR" sz="2000" b="1" cap="all" dirty="0">
                  <a:ln/>
                  <a:solidFill>
                    <a:srgbClr val="4F81BD"/>
                  </a:solidFill>
                  <a:effectLst/>
                </a:rPr>
                <a:t>24 </a:t>
              </a:r>
              <a:r>
                <a:rPr lang="fr-FR" sz="2000" b="1" cap="all" dirty="0">
                  <a:ln/>
                  <a:solidFill>
                    <a:srgbClr val="4F81BD"/>
                  </a:solidFill>
                </a:rPr>
                <a:t>B</a:t>
              </a:r>
              <a:r>
                <a:rPr lang="fr-FR" sz="2000" b="1" cap="all" dirty="0">
                  <a:ln/>
                  <a:solidFill>
                    <a:srgbClr val="4F81BD"/>
                  </a:solidFill>
                  <a:effectLst/>
                </a:rPr>
                <a:t>UT</a:t>
              </a:r>
            </a:p>
            <a:p>
              <a:pPr lvl="0"/>
              <a:r>
                <a:rPr lang="fr-FR" sz="2000" b="1" cap="all" dirty="0">
                  <a:ln/>
                  <a:solidFill>
                    <a:srgbClr val="4F81BD"/>
                  </a:solidFill>
                  <a:effectLst/>
                </a:rPr>
                <a:t>85 parcours</a:t>
              </a:r>
            </a:p>
          </p:txBody>
        </p:sp>
      </p:grp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111 IUT – 24 spécialités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GMP - IUT de Bordeaux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Journées Portes Ouvertes</a:t>
            </a:r>
            <a:endParaRPr lang="fr-FR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33CAC-ABA5-42DC-A3C4-D7B2D53BA962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9690936"/>
      </p:ext>
    </p:extLst>
  </p:cSld>
  <p:clrMapOvr>
    <a:masterClrMapping/>
  </p:clrMapOvr>
  <p:transition spd="slow" advTm="41236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/>
          <p:cNvGrpSpPr/>
          <p:nvPr/>
        </p:nvGrpSpPr>
        <p:grpSpPr>
          <a:xfrm>
            <a:off x="1733410" y="1124744"/>
            <a:ext cx="6583006" cy="5184576"/>
            <a:chOff x="485405" y="419108"/>
            <a:chExt cx="8005305" cy="6178244"/>
          </a:xfrm>
        </p:grpSpPr>
        <p:grpSp>
          <p:nvGrpSpPr>
            <p:cNvPr id="63" name="Groupe 62"/>
            <p:cNvGrpSpPr/>
            <p:nvPr/>
          </p:nvGrpSpPr>
          <p:grpSpPr>
            <a:xfrm>
              <a:off x="485405" y="419108"/>
              <a:ext cx="8005305" cy="6178244"/>
              <a:chOff x="485405" y="419108"/>
              <a:chExt cx="8005305" cy="6178244"/>
            </a:xfrm>
          </p:grpSpPr>
          <p:sp>
            <p:nvSpPr>
              <p:cNvPr id="62" name="Ellipse 61"/>
              <p:cNvSpPr/>
              <p:nvPr/>
            </p:nvSpPr>
            <p:spPr>
              <a:xfrm>
                <a:off x="1481789" y="658471"/>
                <a:ext cx="6019623" cy="5656186"/>
              </a:xfrm>
              <a:prstGeom prst="ellipse">
                <a:avLst/>
              </a:prstGeom>
              <a:noFill/>
              <a:ln w="76200">
                <a:solidFill>
                  <a:srgbClr val="00B0F0"/>
                </a:solidFill>
              </a:ln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200"/>
              </a:p>
            </p:txBody>
          </p:sp>
          <p:grpSp>
            <p:nvGrpSpPr>
              <p:cNvPr id="22" name="Groupe 21"/>
              <p:cNvGrpSpPr/>
              <p:nvPr/>
            </p:nvGrpSpPr>
            <p:grpSpPr>
              <a:xfrm>
                <a:off x="5465145" y="800708"/>
                <a:ext cx="2996516" cy="2304256"/>
                <a:chOff x="4139952" y="341366"/>
                <a:chExt cx="2996516" cy="2304256"/>
              </a:xfrm>
            </p:grpSpPr>
            <p:sp>
              <p:nvSpPr>
                <p:cNvPr id="21" name="Ellipse 20"/>
                <p:cNvSpPr/>
                <p:nvPr/>
              </p:nvSpPr>
              <p:spPr>
                <a:xfrm>
                  <a:off x="4463988" y="341366"/>
                  <a:ext cx="2376264" cy="2304256"/>
                </a:xfrm>
                <a:prstGeom prst="ellipse">
                  <a:avLst/>
                </a:prstGeom>
                <a:noFill/>
                <a:ln w="76200">
                  <a:solidFill>
                    <a:srgbClr val="C00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200"/>
                </a:p>
              </p:txBody>
            </p:sp>
            <p:sp>
              <p:nvSpPr>
                <p:cNvPr id="7" name="Ellipse 6"/>
                <p:cNvSpPr/>
                <p:nvPr/>
              </p:nvSpPr>
              <p:spPr>
                <a:xfrm>
                  <a:off x="5076056" y="887232"/>
                  <a:ext cx="1152128" cy="1151984"/>
                </a:xfrm>
                <a:prstGeom prst="ellipse">
                  <a:avLst/>
                </a:prstGeom>
                <a:solidFill>
                  <a:srgbClr val="009DE0"/>
                </a:solidFill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Agen</a:t>
                  </a:r>
                </a:p>
              </p:txBody>
            </p:sp>
            <p:sp>
              <p:nvSpPr>
                <p:cNvPr id="9" name="Ellipse 8"/>
                <p:cNvSpPr/>
                <p:nvPr/>
              </p:nvSpPr>
              <p:spPr>
                <a:xfrm>
                  <a:off x="4139952" y="1111894"/>
                  <a:ext cx="764268" cy="763200"/>
                </a:xfrm>
                <a:prstGeom prst="ellipse">
                  <a:avLst/>
                </a:prstGeom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lIns="0" tIns="36000" rIns="0" bIns="36000" rtlCol="0" anchor="ctr"/>
                <a:lstStyle/>
                <a:p>
                  <a:pPr algn="ctr"/>
                  <a:r>
                    <a:rPr lang="fr-FR" sz="1100" dirty="0"/>
                    <a:t>GACO</a:t>
                  </a:r>
                </a:p>
              </p:txBody>
            </p:sp>
            <p:sp>
              <p:nvSpPr>
                <p:cNvPr id="12" name="Ellipse 11"/>
                <p:cNvSpPr/>
                <p:nvPr/>
              </p:nvSpPr>
              <p:spPr>
                <a:xfrm>
                  <a:off x="6372200" y="1081624"/>
                  <a:ext cx="764268" cy="763200"/>
                </a:xfrm>
                <a:prstGeom prst="ellipse">
                  <a:avLst/>
                </a:prstGeom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lIns="0" tIns="36000" rIns="0" bIns="36000" rtlCol="0" anchor="ctr"/>
                <a:lstStyle/>
                <a:p>
                  <a:pPr algn="ctr"/>
                  <a:r>
                    <a:rPr lang="fr-FR" sz="1100" dirty="0"/>
                    <a:t>QLIO</a:t>
                  </a:r>
                </a:p>
              </p:txBody>
            </p:sp>
          </p:grpSp>
          <p:grpSp>
            <p:nvGrpSpPr>
              <p:cNvPr id="35" name="Groupe 34"/>
              <p:cNvGrpSpPr/>
              <p:nvPr/>
            </p:nvGrpSpPr>
            <p:grpSpPr>
              <a:xfrm>
                <a:off x="485405" y="419108"/>
                <a:ext cx="2996516" cy="3067456"/>
                <a:chOff x="2231940" y="2759368"/>
                <a:chExt cx="2996516" cy="3067456"/>
              </a:xfrm>
            </p:grpSpPr>
            <p:grpSp>
              <p:nvGrpSpPr>
                <p:cNvPr id="23" name="Groupe 22"/>
                <p:cNvGrpSpPr/>
                <p:nvPr/>
              </p:nvGrpSpPr>
              <p:grpSpPr>
                <a:xfrm>
                  <a:off x="2231940" y="3140968"/>
                  <a:ext cx="2996516" cy="2304256"/>
                  <a:chOff x="4139952" y="341366"/>
                  <a:chExt cx="2996516" cy="2304256"/>
                </a:xfrm>
              </p:grpSpPr>
              <p:sp>
                <p:nvSpPr>
                  <p:cNvPr id="24" name="Ellipse 23"/>
                  <p:cNvSpPr/>
                  <p:nvPr/>
                </p:nvSpPr>
                <p:spPr>
                  <a:xfrm>
                    <a:off x="4463988" y="341366"/>
                    <a:ext cx="2376264" cy="2304256"/>
                  </a:xfrm>
                  <a:prstGeom prst="ellipse">
                    <a:avLst/>
                  </a:prstGeom>
                  <a:noFill/>
                  <a:ln w="76200">
                    <a:solidFill>
                      <a:srgbClr val="C00000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1200"/>
                  </a:p>
                </p:txBody>
              </p:sp>
              <p:sp>
                <p:nvSpPr>
                  <p:cNvPr id="25" name="Ellipse 24"/>
                  <p:cNvSpPr/>
                  <p:nvPr/>
                </p:nvSpPr>
                <p:spPr>
                  <a:xfrm>
                    <a:off x="5039852" y="917430"/>
                    <a:ext cx="1224136" cy="1152128"/>
                  </a:xfrm>
                  <a:prstGeom prst="ellipse">
                    <a:avLst/>
                  </a:prstGeom>
                  <a:solidFill>
                    <a:srgbClr val="009DE0"/>
                  </a:solidFill>
                </p:spPr>
                <p:style>
                  <a:lnRef idx="0">
                    <a:schemeClr val="accent2"/>
                  </a:lnRef>
                  <a:fillRef idx="3">
                    <a:schemeClr val="accent2"/>
                  </a:fillRef>
                  <a:effectRef idx="3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lIns="0" rIns="0" rtlCol="0" anchor="ctr"/>
                  <a:lstStyle/>
                  <a:p>
                    <a:pPr algn="ctr"/>
                    <a:r>
                      <a:rPr lang="fr-FR" sz="1100" b="1" dirty="0"/>
                      <a:t>Périgueux</a:t>
                    </a:r>
                  </a:p>
                </p:txBody>
              </p:sp>
              <p:sp>
                <p:nvSpPr>
                  <p:cNvPr id="26" name="Ellipse 25"/>
                  <p:cNvSpPr/>
                  <p:nvPr/>
                </p:nvSpPr>
                <p:spPr>
                  <a:xfrm>
                    <a:off x="4139952" y="1111894"/>
                    <a:ext cx="764268" cy="763200"/>
                  </a:xfrm>
                  <a:prstGeom prst="ellipse">
                    <a:avLst/>
                  </a:prstGeom>
                </p:spPr>
                <p:style>
                  <a:lnRef idx="0">
                    <a:schemeClr val="accent4"/>
                  </a:lnRef>
                  <a:fillRef idx="3">
                    <a:schemeClr val="accent4"/>
                  </a:fillRef>
                  <a:effectRef idx="3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lIns="0" tIns="36000" rIns="0" bIns="36000" rtlCol="0" anchor="ctr"/>
                  <a:lstStyle/>
                  <a:p>
                    <a:pPr algn="ctr"/>
                    <a:r>
                      <a:rPr lang="fr-FR" sz="1100" dirty="0"/>
                      <a:t>CS</a:t>
                    </a:r>
                  </a:p>
                </p:txBody>
              </p:sp>
              <p:sp>
                <p:nvSpPr>
                  <p:cNvPr id="27" name="Ellipse 26"/>
                  <p:cNvSpPr/>
                  <p:nvPr/>
                </p:nvSpPr>
                <p:spPr>
                  <a:xfrm>
                    <a:off x="6372200" y="1081624"/>
                    <a:ext cx="764268" cy="763200"/>
                  </a:xfrm>
                  <a:prstGeom prst="ellipse">
                    <a:avLst/>
                  </a:prstGeom>
                </p:spPr>
                <p:style>
                  <a:lnRef idx="0">
                    <a:schemeClr val="accent6"/>
                  </a:lnRef>
                  <a:fillRef idx="3">
                    <a:schemeClr val="accent6"/>
                  </a:fillRef>
                  <a:effectRef idx="3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lIns="0" tIns="36000" rIns="0" bIns="36000" rtlCol="0" anchor="ctr"/>
                  <a:lstStyle/>
                  <a:p>
                    <a:pPr algn="ctr"/>
                    <a:r>
                      <a:rPr lang="fr-FR" sz="1100" dirty="0"/>
                      <a:t>GCGP</a:t>
                    </a:r>
                  </a:p>
                </p:txBody>
              </p:sp>
            </p:grpSp>
            <p:sp>
              <p:nvSpPr>
                <p:cNvPr id="28" name="Ellipse 27"/>
                <p:cNvSpPr/>
                <p:nvPr/>
              </p:nvSpPr>
              <p:spPr>
                <a:xfrm>
                  <a:off x="3361774" y="2759368"/>
                  <a:ext cx="764268" cy="763200"/>
                </a:xfrm>
                <a:prstGeom prst="ellipse">
                  <a:avLst/>
                </a:prstGeom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lIns="0" tIns="36000" rIns="0" bIns="36000" rtlCol="0" anchor="ctr"/>
                <a:lstStyle/>
                <a:p>
                  <a:pPr algn="ctr"/>
                  <a:r>
                    <a:rPr lang="fr-FR" sz="1100" dirty="0"/>
                    <a:t>GB</a:t>
                  </a:r>
                </a:p>
              </p:txBody>
            </p:sp>
            <p:sp>
              <p:nvSpPr>
                <p:cNvPr id="34" name="Ellipse 33"/>
                <p:cNvSpPr/>
                <p:nvPr/>
              </p:nvSpPr>
              <p:spPr>
                <a:xfrm>
                  <a:off x="3361974" y="5063624"/>
                  <a:ext cx="764268" cy="763200"/>
                </a:xfrm>
                <a:prstGeom prst="ellipse">
                  <a:avLst/>
                </a:prstGeom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lIns="0" tIns="36000" rIns="0" bIns="36000" rtlCol="0" anchor="ctr"/>
                <a:lstStyle/>
                <a:p>
                  <a:pPr algn="ctr"/>
                  <a:r>
                    <a:rPr lang="fr-FR" sz="1100" dirty="0"/>
                    <a:t>TC</a:t>
                  </a:r>
                </a:p>
              </p:txBody>
            </p:sp>
          </p:grpSp>
          <p:grpSp>
            <p:nvGrpSpPr>
              <p:cNvPr id="47" name="Groupe 46"/>
              <p:cNvGrpSpPr/>
              <p:nvPr/>
            </p:nvGrpSpPr>
            <p:grpSpPr>
              <a:xfrm>
                <a:off x="5436096" y="3565900"/>
                <a:ext cx="3054614" cy="2995448"/>
                <a:chOff x="2727612" y="3140968"/>
                <a:chExt cx="3054614" cy="2995448"/>
              </a:xfrm>
            </p:grpSpPr>
            <p:grpSp>
              <p:nvGrpSpPr>
                <p:cNvPr id="37" name="Groupe 36"/>
                <p:cNvGrpSpPr/>
                <p:nvPr/>
              </p:nvGrpSpPr>
              <p:grpSpPr>
                <a:xfrm>
                  <a:off x="2727612" y="3522568"/>
                  <a:ext cx="3054614" cy="2304256"/>
                  <a:chOff x="4167772" y="341366"/>
                  <a:chExt cx="3054614" cy="2304256"/>
                </a:xfrm>
              </p:grpSpPr>
              <p:sp>
                <p:nvSpPr>
                  <p:cNvPr id="40" name="Ellipse 39"/>
                  <p:cNvSpPr/>
                  <p:nvPr/>
                </p:nvSpPr>
                <p:spPr>
                  <a:xfrm>
                    <a:off x="4463988" y="341366"/>
                    <a:ext cx="2376264" cy="2304256"/>
                  </a:xfrm>
                  <a:prstGeom prst="ellipse">
                    <a:avLst/>
                  </a:prstGeom>
                  <a:noFill/>
                  <a:ln w="76200">
                    <a:solidFill>
                      <a:srgbClr val="C00000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1200"/>
                  </a:p>
                </p:txBody>
              </p:sp>
              <p:sp>
                <p:nvSpPr>
                  <p:cNvPr id="41" name="Ellipse 40"/>
                  <p:cNvSpPr/>
                  <p:nvPr/>
                </p:nvSpPr>
                <p:spPr>
                  <a:xfrm>
                    <a:off x="4980919" y="823862"/>
                    <a:ext cx="1319273" cy="1274584"/>
                  </a:xfrm>
                  <a:prstGeom prst="ellipse">
                    <a:avLst/>
                  </a:prstGeom>
                  <a:solidFill>
                    <a:srgbClr val="009DE0"/>
                  </a:solidFill>
                </p:spPr>
                <p:style>
                  <a:lnRef idx="0">
                    <a:schemeClr val="accent2"/>
                  </a:lnRef>
                  <a:fillRef idx="3">
                    <a:schemeClr val="accent2"/>
                  </a:fillRef>
                  <a:effectRef idx="3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lIns="0" rIns="0" rtlCol="0" anchor="ctr"/>
                  <a:lstStyle/>
                  <a:p>
                    <a:pPr algn="ctr"/>
                    <a:r>
                      <a:rPr lang="fr-FR" sz="1100" b="1" dirty="0"/>
                      <a:t>Gradignan</a:t>
                    </a:r>
                  </a:p>
                </p:txBody>
              </p:sp>
              <p:sp>
                <p:nvSpPr>
                  <p:cNvPr id="42" name="Ellipse 41"/>
                  <p:cNvSpPr/>
                  <p:nvPr/>
                </p:nvSpPr>
                <p:spPr>
                  <a:xfrm>
                    <a:off x="4167772" y="1428814"/>
                    <a:ext cx="764268" cy="763200"/>
                  </a:xfrm>
                  <a:prstGeom prst="ellipse">
                    <a:avLst/>
                  </a:prstGeom>
                  <a:ln w="76200">
                    <a:solidFill>
                      <a:srgbClr val="443A31"/>
                    </a:solidFill>
                  </a:ln>
                </p:spPr>
                <p:style>
                  <a:lnRef idx="0">
                    <a:schemeClr val="accent6"/>
                  </a:lnRef>
                  <a:fillRef idx="3">
                    <a:schemeClr val="accent6"/>
                  </a:fillRef>
                  <a:effectRef idx="3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lIns="0" tIns="36000" rIns="0" bIns="36000" rtlCol="0" anchor="ctr"/>
                  <a:lstStyle/>
                  <a:p>
                    <a:pPr algn="ctr"/>
                    <a:r>
                      <a:rPr lang="fr-FR" sz="1200" b="1" u="sng" dirty="0"/>
                      <a:t>GMP</a:t>
                    </a:r>
                    <a:endParaRPr lang="fr-FR" sz="1100" b="1" u="sng" dirty="0"/>
                  </a:p>
                </p:txBody>
              </p:sp>
              <p:sp>
                <p:nvSpPr>
                  <p:cNvPr id="43" name="Ellipse 42"/>
                  <p:cNvSpPr/>
                  <p:nvPr/>
                </p:nvSpPr>
                <p:spPr>
                  <a:xfrm>
                    <a:off x="6458118" y="1315883"/>
                    <a:ext cx="764268" cy="763200"/>
                  </a:xfrm>
                  <a:prstGeom prst="ellipse">
                    <a:avLst/>
                  </a:prstGeom>
                </p:spPr>
                <p:style>
                  <a:lnRef idx="0">
                    <a:schemeClr val="accent6"/>
                  </a:lnRef>
                  <a:fillRef idx="3">
                    <a:schemeClr val="accent6"/>
                  </a:fillRef>
                  <a:effectRef idx="3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lIns="0" tIns="36000" rIns="0" bIns="36000" rtlCol="0" anchor="ctr"/>
                  <a:lstStyle/>
                  <a:p>
                    <a:pPr algn="ctr"/>
                    <a:r>
                      <a:rPr lang="fr-FR" sz="1100" dirty="0"/>
                      <a:t>SGM</a:t>
                    </a:r>
                  </a:p>
                </p:txBody>
              </p:sp>
            </p:grpSp>
            <p:sp>
              <p:nvSpPr>
                <p:cNvPr id="38" name="Ellipse 37"/>
                <p:cNvSpPr/>
                <p:nvPr/>
              </p:nvSpPr>
              <p:spPr>
                <a:xfrm>
                  <a:off x="3829626" y="3140968"/>
                  <a:ext cx="764268" cy="763200"/>
                </a:xfrm>
                <a:prstGeom prst="ellipse">
                  <a:avLst/>
                </a:prstGeom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lIns="0" tIns="36000" rIns="0" bIns="36000" rtlCol="0" anchor="ctr"/>
                <a:lstStyle/>
                <a:p>
                  <a:pPr algn="ctr"/>
                  <a:r>
                    <a:rPr lang="fr-FR" sz="1100" dirty="0"/>
                    <a:t>MP</a:t>
                  </a:r>
                </a:p>
              </p:txBody>
            </p:sp>
            <p:sp>
              <p:nvSpPr>
                <p:cNvPr id="39" name="Ellipse 38"/>
                <p:cNvSpPr/>
                <p:nvPr/>
              </p:nvSpPr>
              <p:spPr>
                <a:xfrm>
                  <a:off x="3427779" y="5373216"/>
                  <a:ext cx="764268" cy="763200"/>
                </a:xfrm>
                <a:prstGeom prst="ellipse">
                  <a:avLst/>
                </a:prstGeom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lIns="0" tIns="36000" rIns="0" bIns="36000" rtlCol="0" anchor="ctr"/>
                <a:lstStyle/>
                <a:p>
                  <a:pPr algn="ctr"/>
                  <a:r>
                    <a:rPr lang="fr-FR" sz="1100" dirty="0"/>
                    <a:t>GEII</a:t>
                  </a:r>
                </a:p>
              </p:txBody>
            </p:sp>
            <p:sp>
              <p:nvSpPr>
                <p:cNvPr id="44" name="Ellipse 43"/>
                <p:cNvSpPr/>
                <p:nvPr/>
              </p:nvSpPr>
              <p:spPr>
                <a:xfrm>
                  <a:off x="2799620" y="3529896"/>
                  <a:ext cx="764268" cy="763200"/>
                </a:xfrm>
                <a:prstGeom prst="ellipse">
                  <a:avLst/>
                </a:prstGeom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lIns="36000" tIns="36000" rIns="36000" bIns="36000" rtlCol="0" anchor="ctr"/>
                <a:lstStyle/>
                <a:p>
                  <a:pPr algn="ctr"/>
                  <a:r>
                    <a:rPr lang="fr-FR" sz="1100" dirty="0"/>
                    <a:t>INFO</a:t>
                  </a:r>
                </a:p>
              </p:txBody>
            </p:sp>
            <p:sp>
              <p:nvSpPr>
                <p:cNvPr id="45" name="Ellipse 44"/>
                <p:cNvSpPr/>
                <p:nvPr/>
              </p:nvSpPr>
              <p:spPr>
                <a:xfrm>
                  <a:off x="4815844" y="3529896"/>
                  <a:ext cx="764268" cy="763200"/>
                </a:xfrm>
                <a:prstGeom prst="ellipse">
                  <a:avLst/>
                </a:prstGeom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lIns="0" tIns="36000" rIns="0" bIns="36000" rtlCol="0" anchor="ctr"/>
                <a:lstStyle/>
                <a:p>
                  <a:pPr algn="ctr"/>
                  <a:r>
                    <a:rPr lang="fr-FR" sz="1100" dirty="0"/>
                    <a:t>HSE</a:t>
                  </a:r>
                </a:p>
              </p:txBody>
            </p:sp>
            <p:sp>
              <p:nvSpPr>
                <p:cNvPr id="46" name="Ellipse 45"/>
                <p:cNvSpPr/>
                <p:nvPr/>
              </p:nvSpPr>
              <p:spPr>
                <a:xfrm>
                  <a:off x="4427984" y="5301208"/>
                  <a:ext cx="764268" cy="763200"/>
                </a:xfrm>
                <a:prstGeom prst="ellipse">
                  <a:avLst/>
                </a:prstGeom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lIns="0" tIns="36000" rIns="0" bIns="36000" rtlCol="0" anchor="ctr"/>
                <a:lstStyle/>
                <a:p>
                  <a:pPr algn="ctr"/>
                  <a:r>
                    <a:rPr lang="fr-FR" sz="1100" dirty="0"/>
                    <a:t>GCCD</a:t>
                  </a:r>
                </a:p>
              </p:txBody>
            </p:sp>
          </p:grpSp>
          <p:grpSp>
            <p:nvGrpSpPr>
              <p:cNvPr id="57" name="Groupe 56"/>
              <p:cNvGrpSpPr/>
              <p:nvPr/>
            </p:nvGrpSpPr>
            <p:grpSpPr>
              <a:xfrm>
                <a:off x="656385" y="3911496"/>
                <a:ext cx="2728982" cy="2685856"/>
                <a:chOff x="674247" y="3839488"/>
                <a:chExt cx="2728982" cy="2685856"/>
              </a:xfrm>
            </p:grpSpPr>
            <p:grpSp>
              <p:nvGrpSpPr>
                <p:cNvPr id="49" name="Groupe 48"/>
                <p:cNvGrpSpPr/>
                <p:nvPr/>
              </p:nvGrpSpPr>
              <p:grpSpPr>
                <a:xfrm>
                  <a:off x="827303" y="3839488"/>
                  <a:ext cx="2575926" cy="2304256"/>
                  <a:chOff x="4463988" y="341366"/>
                  <a:chExt cx="2575926" cy="2304256"/>
                </a:xfrm>
              </p:grpSpPr>
              <p:sp>
                <p:nvSpPr>
                  <p:cNvPr id="52" name="Ellipse 51"/>
                  <p:cNvSpPr/>
                  <p:nvPr/>
                </p:nvSpPr>
                <p:spPr>
                  <a:xfrm>
                    <a:off x="4463988" y="341366"/>
                    <a:ext cx="2376264" cy="2304256"/>
                  </a:xfrm>
                  <a:prstGeom prst="ellipse">
                    <a:avLst/>
                  </a:prstGeom>
                  <a:noFill/>
                  <a:ln w="76200">
                    <a:solidFill>
                      <a:srgbClr val="C00000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1200"/>
                  </a:p>
                </p:txBody>
              </p:sp>
              <p:sp>
                <p:nvSpPr>
                  <p:cNvPr id="53" name="Ellipse 52"/>
                  <p:cNvSpPr/>
                  <p:nvPr/>
                </p:nvSpPr>
                <p:spPr>
                  <a:xfrm>
                    <a:off x="5039852" y="917430"/>
                    <a:ext cx="1224136" cy="1152128"/>
                  </a:xfrm>
                  <a:prstGeom prst="ellipse">
                    <a:avLst/>
                  </a:prstGeom>
                  <a:solidFill>
                    <a:srgbClr val="009DE0"/>
                  </a:solidFill>
                </p:spPr>
                <p:style>
                  <a:lnRef idx="0">
                    <a:schemeClr val="accent2"/>
                  </a:lnRef>
                  <a:fillRef idx="3">
                    <a:schemeClr val="accent2"/>
                  </a:fillRef>
                  <a:effectRef idx="3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lIns="0" rIns="0" rtlCol="0" anchor="ctr"/>
                  <a:lstStyle/>
                  <a:p>
                    <a:pPr algn="ctr"/>
                    <a:r>
                      <a:rPr lang="fr-FR" sz="1100" b="1" dirty="0"/>
                      <a:t>Bordeaux</a:t>
                    </a:r>
                  </a:p>
                  <a:p>
                    <a:pPr algn="ctr"/>
                    <a:r>
                      <a:rPr lang="fr-FR" sz="1100" b="1" dirty="0"/>
                      <a:t>Bastide</a:t>
                    </a:r>
                  </a:p>
                </p:txBody>
              </p:sp>
              <p:sp>
                <p:nvSpPr>
                  <p:cNvPr id="55" name="Ellipse 54"/>
                  <p:cNvSpPr/>
                  <p:nvPr/>
                </p:nvSpPr>
                <p:spPr>
                  <a:xfrm>
                    <a:off x="6275646" y="477064"/>
                    <a:ext cx="764268" cy="763200"/>
                  </a:xfrm>
                  <a:prstGeom prst="ellipse">
                    <a:avLst/>
                  </a:prstGeom>
                </p:spPr>
                <p:style>
                  <a:lnRef idx="0">
                    <a:schemeClr val="accent4"/>
                  </a:lnRef>
                  <a:fillRef idx="3">
                    <a:schemeClr val="accent4"/>
                  </a:fillRef>
                  <a:effectRef idx="3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lIns="0" tIns="36000" rIns="0" bIns="36000" rtlCol="0" anchor="ctr"/>
                  <a:lstStyle/>
                  <a:p>
                    <a:pPr algn="ctr"/>
                    <a:r>
                      <a:rPr lang="fr-FR" sz="1100" dirty="0"/>
                      <a:t>GLT</a:t>
                    </a:r>
                  </a:p>
                </p:txBody>
              </p:sp>
            </p:grpSp>
            <p:sp>
              <p:nvSpPr>
                <p:cNvPr id="50" name="Ellipse 49"/>
                <p:cNvSpPr/>
                <p:nvPr/>
              </p:nvSpPr>
              <p:spPr>
                <a:xfrm>
                  <a:off x="674247" y="3999616"/>
                  <a:ext cx="764268" cy="763200"/>
                </a:xfrm>
                <a:prstGeom prst="ellipse">
                  <a:avLst/>
                </a:prstGeom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lIns="0" tIns="36000" rIns="0" bIns="36000" rtlCol="0" anchor="ctr"/>
                <a:lstStyle/>
                <a:p>
                  <a:pPr algn="ctr"/>
                  <a:r>
                    <a:rPr lang="fr-FR" sz="1100" dirty="0"/>
                    <a:t>GEA</a:t>
                  </a:r>
                </a:p>
              </p:txBody>
            </p:sp>
            <p:sp>
              <p:nvSpPr>
                <p:cNvPr id="51" name="Ellipse 50"/>
                <p:cNvSpPr/>
                <p:nvPr/>
              </p:nvSpPr>
              <p:spPr>
                <a:xfrm>
                  <a:off x="1633301" y="5762144"/>
                  <a:ext cx="764268" cy="763200"/>
                </a:xfrm>
                <a:prstGeom prst="ellipse">
                  <a:avLst/>
                </a:prstGeom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lIns="0" tIns="36000" rIns="0" bIns="36000" rtlCol="0" anchor="ctr"/>
                <a:lstStyle/>
                <a:p>
                  <a:pPr algn="ctr"/>
                  <a:r>
                    <a:rPr lang="fr-FR" sz="1100" dirty="0"/>
                    <a:t>TC</a:t>
                  </a:r>
                </a:p>
              </p:txBody>
            </p:sp>
          </p:grpSp>
          <p:sp>
            <p:nvSpPr>
              <p:cNvPr id="58" name="Ellipse 57"/>
              <p:cNvSpPr/>
              <p:nvPr/>
            </p:nvSpPr>
            <p:spPr>
              <a:xfrm>
                <a:off x="3275856" y="2420888"/>
                <a:ext cx="2327185" cy="2086850"/>
              </a:xfrm>
              <a:prstGeom prst="ellipse">
                <a:avLst/>
              </a:prstGeom>
              <a:solidFill>
                <a:srgbClr val="443A31"/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lIns="0" tIns="0" rIns="0" bIns="0" rtlCol="0" anchor="ctr">
                <a:scene3d>
                  <a:camera prst="orthographicFront"/>
                  <a:lightRig rig="soft" dir="t">
                    <a:rot lat="0" lon="0" rev="10800000"/>
                  </a:lightRig>
                </a:scene3d>
                <a:sp3d>
                  <a:bevelT w="27940" h="12700"/>
                  <a:contourClr>
                    <a:srgbClr val="DDDDDD"/>
                  </a:contourClr>
                </a:sp3d>
              </a:bodyPr>
              <a:lstStyle/>
              <a:p>
                <a:pPr algn="ctr"/>
                <a:r>
                  <a:rPr lang="fr-FR" sz="1600" b="1" spc="150" dirty="0">
                    <a:ln w="11430"/>
                    <a:solidFill>
                      <a:srgbClr val="F8F8F8"/>
                    </a:solidFill>
                    <a:effectLst>
                      <a:outerShdw blurRad="25400" algn="tl" rotWithShape="0">
                        <a:srgbClr val="000000">
                          <a:alpha val="43000"/>
                        </a:srgbClr>
                      </a:outerShdw>
                    </a:effectLst>
                  </a:rPr>
                  <a:t>IUT</a:t>
                </a:r>
              </a:p>
              <a:p>
                <a:pPr algn="ctr"/>
                <a:r>
                  <a:rPr lang="fr-FR" sz="1600" b="1" spc="150" dirty="0">
                    <a:ln w="11430"/>
                    <a:solidFill>
                      <a:srgbClr val="F8F8F8"/>
                    </a:solidFill>
                    <a:effectLst>
                      <a:outerShdw blurRad="25400" algn="tl" rotWithShape="0">
                        <a:srgbClr val="000000">
                          <a:alpha val="43000"/>
                        </a:srgbClr>
                      </a:outerShdw>
                    </a:effectLst>
                  </a:rPr>
                  <a:t>de</a:t>
                </a:r>
                <a:br>
                  <a:rPr lang="fr-FR" sz="1600" b="1" spc="150" dirty="0">
                    <a:ln w="11430"/>
                    <a:solidFill>
                      <a:srgbClr val="F8F8F8"/>
                    </a:solidFill>
                    <a:effectLst>
                      <a:outerShdw blurRad="25400" algn="tl" rotWithShape="0">
                        <a:srgbClr val="000000">
                          <a:alpha val="43000"/>
                        </a:srgbClr>
                      </a:outerShdw>
                    </a:effectLst>
                  </a:rPr>
                </a:br>
                <a:r>
                  <a:rPr lang="fr-FR" sz="1600" b="1" spc="150" dirty="0">
                    <a:ln w="11430"/>
                    <a:solidFill>
                      <a:srgbClr val="F8F8F8"/>
                    </a:solidFill>
                    <a:effectLst>
                      <a:outerShdw blurRad="25400" algn="tl" rotWithShape="0">
                        <a:srgbClr val="000000">
                          <a:alpha val="43000"/>
                        </a:srgbClr>
                      </a:outerShdw>
                    </a:effectLst>
                  </a:rPr>
                  <a:t>BORDEAUX</a:t>
                </a:r>
              </a:p>
            </p:txBody>
          </p:sp>
        </p:grpSp>
        <p:sp>
          <p:nvSpPr>
            <p:cNvPr id="64" name="ZoneTexte 63"/>
            <p:cNvSpPr txBox="1"/>
            <p:nvPr/>
          </p:nvSpPr>
          <p:spPr>
            <a:xfrm>
              <a:off x="3635896" y="4598851"/>
              <a:ext cx="1581306" cy="6235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/>
                <a:t>4 Sites </a:t>
              </a:r>
            </a:p>
            <a:p>
              <a:r>
                <a:rPr lang="fr-FR" sz="1400" dirty="0"/>
                <a:t>16 Spécialités</a:t>
              </a:r>
            </a:p>
          </p:txBody>
        </p:sp>
      </p:grp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IUT de </a:t>
            </a:r>
            <a:r>
              <a:rPr lang="fr-FR" cap="all" dirty="0"/>
              <a:t>Bordeaux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GMP - IUT de Bordeaux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Journées Portes Ouvertes</a:t>
            </a:r>
            <a:endParaRPr lang="fr-FR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33CAC-ABA5-42DC-A3C4-D7B2D53BA962}" type="slidenum">
              <a:rPr lang="fr-FR" smtClean="0"/>
              <a:t>7</a:t>
            </a:fld>
            <a:endParaRPr lang="fr-FR"/>
          </a:p>
        </p:txBody>
      </p:sp>
      <p:pic>
        <p:nvPicPr>
          <p:cNvPr id="48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943372"/>
            <a:ext cx="85725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3535325"/>
      </p:ext>
    </p:extLst>
  </p:cSld>
  <p:clrMapOvr>
    <a:masterClrMapping/>
  </p:clrMapOvr>
  <p:transition spd="slow" advTm="24718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631094"/>
              </p:ext>
            </p:extLst>
          </p:nvPr>
        </p:nvGraphicFramePr>
        <p:xfrm>
          <a:off x="539552" y="2987660"/>
          <a:ext cx="8229600" cy="2437116"/>
        </p:xfrm>
        <a:graphic>
          <a:graphicData uri="http://schemas.openxmlformats.org/drawingml/2006/table">
            <a:tbl>
              <a:tblPr>
                <a:effectLst/>
                <a:tableStyleId>{E8B1032C-EA38-4F05-BA0D-38AFFFC7BED3}</a:tableStyleId>
              </a:tblPr>
              <a:tblGrid>
                <a:gridCol w="1981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335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4788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39763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Diplôme</a:t>
                      </a:r>
                      <a:endParaRPr kumimoji="0" lang="fr-FR" altLang="fr-FR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Durée</a:t>
                      </a:r>
                      <a:endParaRPr kumimoji="0" lang="fr-FR" altLang="fr-FR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Crédits ECTS</a:t>
                      </a:r>
                      <a:endParaRPr kumimoji="0" lang="fr-FR" altLang="fr-FR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Diplôme d</a:t>
                      </a:r>
                      <a:r>
                        <a:rPr kumimoji="0" lang="ja-JP" altLang="fr-FR" sz="18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’</a:t>
                      </a:r>
                      <a:r>
                        <a:rPr kumimoji="0" lang="fr-FR" altLang="ja-JP" sz="18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accès</a:t>
                      </a:r>
                      <a:endParaRPr kumimoji="0" lang="fr-FR" altLang="fr-FR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Niveau professionnel</a:t>
                      </a:r>
                      <a:endParaRPr kumimoji="0" lang="fr-FR" altLang="fr-FR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2325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2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BUT</a:t>
                      </a:r>
                      <a:endParaRPr kumimoji="0" lang="fr-FR" altLang="fr-FR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DC3E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3 ans 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(6 semestres)</a:t>
                      </a:r>
                      <a:endParaRPr kumimoji="0" lang="fr-FR" alt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DC3E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180</a:t>
                      </a:r>
                      <a:endParaRPr kumimoji="0" lang="fr-FR" alt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DC3E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BAC</a:t>
                      </a:r>
                      <a:endParaRPr kumimoji="0" lang="fr-FR" alt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DC3E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Niveau II</a:t>
                      </a:r>
                      <a:endParaRPr kumimoji="0" lang="fr-FR" alt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DC3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4725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Licence professionnelle</a:t>
                      </a:r>
                      <a:endParaRPr kumimoji="0" lang="fr-FR" altLang="fr-FR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6C43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 an 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(2 semestres)</a:t>
                      </a:r>
                      <a:endParaRPr kumimoji="0" lang="fr-FR" alt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6C43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60</a:t>
                      </a:r>
                      <a:endParaRPr kumimoji="0" lang="fr-FR" alt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6C43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BAC +2</a:t>
                      </a:r>
                      <a:endParaRPr kumimoji="0" lang="fr-FR" alt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6C43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Niveau II</a:t>
                      </a:r>
                      <a:endParaRPr kumimoji="0" lang="fr-FR" alt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6C4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971599" y="2051556"/>
            <a:ext cx="7486993" cy="461665"/>
          </a:xfrm>
          <a:prstGeom prst="rect">
            <a:avLst/>
          </a:prstGeom>
          <a:solidFill>
            <a:srgbClr val="EEDC3E"/>
          </a:solidFill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0"/>
            </a:lightRig>
          </a:scene3d>
          <a:sp3d>
            <a:bevelT w="0" h="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400" b="1" dirty="0">
                <a:solidFill>
                  <a:schemeClr val="tx1"/>
                </a:solidFill>
              </a:rPr>
              <a:t>Deux diplômes d’insertion professionnelle 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467544" y="5723964"/>
            <a:ext cx="5544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Crédit ECTS : </a:t>
            </a:r>
            <a:r>
              <a:rPr lang="en-US" b="1" dirty="0"/>
              <a:t>European Credits Transfer System</a:t>
            </a:r>
            <a:r>
              <a:rPr lang="en-US" dirty="0"/>
              <a:t> </a:t>
            </a:r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19" y="943372"/>
            <a:ext cx="85725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Quels sont les diplômes délivrés dans les IUT ?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GMP - IUT de Bordeaux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Journées Portes Ouvertes</a:t>
            </a:r>
            <a:endParaRPr lang="fr-FR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33CAC-ABA5-42DC-A3C4-D7B2D53BA962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0264326"/>
      </p:ext>
    </p:extLst>
  </p:cSld>
  <p:clrMapOvr>
    <a:masterClrMapping/>
  </p:clrMapOvr>
  <p:transition spd="slow" advTm="36240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/>
          <p:cNvGrpSpPr/>
          <p:nvPr/>
        </p:nvGrpSpPr>
        <p:grpSpPr>
          <a:xfrm>
            <a:off x="1043608" y="980728"/>
            <a:ext cx="7848872" cy="1261132"/>
            <a:chOff x="282009" y="1752355"/>
            <a:chExt cx="7848872" cy="1261132"/>
          </a:xfrm>
        </p:grpSpPr>
        <p:pic>
          <p:nvPicPr>
            <p:cNvPr id="8" name="Picture 2" descr="Résultat de recherche d'images pour &quot;image bonhomme powerpoint&quot;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009" y="1752355"/>
              <a:ext cx="530618" cy="4601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786064" y="1782381"/>
              <a:ext cx="7344817" cy="1231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>
                <a:defRPr/>
              </a:pPr>
              <a:r>
                <a:rPr lang="fr-FR" altLang="fr-FR" sz="2000" b="1" dirty="0">
                  <a:solidFill>
                    <a:srgbClr val="009DE0"/>
                  </a:solidFill>
                </a:rPr>
                <a:t> Enseignements théorique et pratique</a:t>
              </a:r>
            </a:p>
            <a:p>
              <a:pPr marL="1085850" lvl="1" indent="-342900">
                <a:buBlip>
                  <a:blip r:embed="rId3"/>
                </a:buBlip>
                <a:defRPr/>
              </a:pPr>
              <a:r>
                <a:rPr lang="fr-FR" altLang="fr-FR" sz="1800" b="1" dirty="0">
                  <a:solidFill>
                    <a:srgbClr val="443A31"/>
                  </a:solidFill>
                </a:rPr>
                <a:t>Cours : promotion entière</a:t>
              </a:r>
            </a:p>
            <a:p>
              <a:pPr marL="1085850" lvl="1" indent="-342900">
                <a:buBlip>
                  <a:blip r:embed="rId3"/>
                </a:buBlip>
                <a:defRPr/>
              </a:pPr>
              <a:r>
                <a:rPr lang="fr-FR" altLang="fr-FR" sz="1800" b="1" dirty="0">
                  <a:solidFill>
                    <a:srgbClr val="443A31"/>
                  </a:solidFill>
                </a:rPr>
                <a:t>Travaux Dirigés : Groupe à 26</a:t>
              </a:r>
            </a:p>
            <a:p>
              <a:pPr marL="1085850" lvl="1" indent="-342900">
                <a:buBlip>
                  <a:blip r:embed="rId3"/>
                </a:buBlip>
                <a:defRPr/>
              </a:pPr>
              <a:r>
                <a:rPr lang="fr-FR" altLang="fr-FR" sz="1800" b="1" dirty="0">
                  <a:solidFill>
                    <a:srgbClr val="443A31"/>
                  </a:solidFill>
                </a:rPr>
                <a:t>Travaux Pratiques : 50% - Groupe à 8 ou 12</a:t>
              </a:r>
              <a:endParaRPr lang="fr-FR" altLang="fr-FR" sz="2000" b="1" dirty="0">
                <a:solidFill>
                  <a:srgbClr val="009DE0"/>
                </a:solidFill>
              </a:endParaRPr>
            </a:p>
          </p:txBody>
        </p:sp>
      </p:grpSp>
      <p:grpSp>
        <p:nvGrpSpPr>
          <p:cNvPr id="11" name="Groupe 10"/>
          <p:cNvGrpSpPr/>
          <p:nvPr/>
        </p:nvGrpSpPr>
        <p:grpSpPr>
          <a:xfrm>
            <a:off x="1043608" y="3429000"/>
            <a:ext cx="8754487" cy="460162"/>
            <a:chOff x="282009" y="3073210"/>
            <a:chExt cx="8754487" cy="460162"/>
          </a:xfrm>
        </p:grpSpPr>
        <p:pic>
          <p:nvPicPr>
            <p:cNvPr id="12" name="Picture 2" descr="Résultat de recherche d'images pour &quot;image bonhomme powerpoint&quot;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009" y="3073210"/>
              <a:ext cx="530618" cy="4601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786064" y="3103236"/>
              <a:ext cx="8250432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>
                <a:defRPr/>
              </a:pPr>
              <a:r>
                <a:rPr lang="fr-FR" altLang="fr-FR" sz="2000" b="1" dirty="0">
                  <a:solidFill>
                    <a:srgbClr val="009DE0"/>
                  </a:solidFill>
                </a:rPr>
                <a:t> Assiduité obligatoire</a:t>
              </a:r>
            </a:p>
          </p:txBody>
        </p:sp>
      </p:grpSp>
      <p:grpSp>
        <p:nvGrpSpPr>
          <p:cNvPr id="14" name="Groupe 13"/>
          <p:cNvGrpSpPr/>
          <p:nvPr/>
        </p:nvGrpSpPr>
        <p:grpSpPr>
          <a:xfrm>
            <a:off x="1059136" y="3909218"/>
            <a:ext cx="8754487" cy="460162"/>
            <a:chOff x="282009" y="2858059"/>
            <a:chExt cx="8754487" cy="460162"/>
          </a:xfrm>
        </p:grpSpPr>
        <p:pic>
          <p:nvPicPr>
            <p:cNvPr id="15" name="Picture 2" descr="Résultat de recherche d'images pour &quot;image bonhomme powerpoint&quot;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009" y="2858059"/>
              <a:ext cx="530618" cy="4601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786064" y="2888085"/>
              <a:ext cx="8250432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>
                <a:defRPr/>
              </a:pPr>
              <a:r>
                <a:rPr lang="fr-FR" altLang="fr-FR" sz="2000" b="1" dirty="0">
                  <a:solidFill>
                    <a:srgbClr val="009DE0"/>
                  </a:solidFill>
                </a:rPr>
                <a:t> Travail personnel</a:t>
              </a:r>
            </a:p>
          </p:txBody>
        </p:sp>
      </p:grpSp>
      <p:grpSp>
        <p:nvGrpSpPr>
          <p:cNvPr id="17" name="Groupe 16"/>
          <p:cNvGrpSpPr/>
          <p:nvPr/>
        </p:nvGrpSpPr>
        <p:grpSpPr>
          <a:xfrm>
            <a:off x="1043608" y="4348023"/>
            <a:ext cx="8754487" cy="460162"/>
            <a:chOff x="282009" y="2601495"/>
            <a:chExt cx="8754487" cy="460162"/>
          </a:xfrm>
        </p:grpSpPr>
        <p:pic>
          <p:nvPicPr>
            <p:cNvPr id="18" name="Picture 2" descr="Résultat de recherche d'images pour &quot;image bonhomme powerpoint&quot;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009" y="2601495"/>
              <a:ext cx="530618" cy="4601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Rectangle 18"/>
            <p:cNvSpPr>
              <a:spLocks noChangeArrowheads="1"/>
            </p:cNvSpPr>
            <p:nvPr/>
          </p:nvSpPr>
          <p:spPr bwMode="auto">
            <a:xfrm>
              <a:off x="786064" y="2631521"/>
              <a:ext cx="8250432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>
                <a:defRPr/>
              </a:pPr>
              <a:r>
                <a:rPr lang="fr-FR" altLang="fr-FR" sz="2000" b="1" dirty="0">
                  <a:solidFill>
                    <a:srgbClr val="009DE0"/>
                  </a:solidFill>
                </a:rPr>
                <a:t> Suivi pédagogique individuel des étudiants </a:t>
              </a:r>
            </a:p>
          </p:txBody>
        </p:sp>
      </p:grpSp>
      <p:grpSp>
        <p:nvGrpSpPr>
          <p:cNvPr id="20" name="Groupe 19"/>
          <p:cNvGrpSpPr/>
          <p:nvPr/>
        </p:nvGrpSpPr>
        <p:grpSpPr>
          <a:xfrm>
            <a:off x="1059136" y="4847473"/>
            <a:ext cx="8754487" cy="460162"/>
            <a:chOff x="282009" y="2405576"/>
            <a:chExt cx="8754487" cy="460162"/>
          </a:xfrm>
        </p:grpSpPr>
        <p:pic>
          <p:nvPicPr>
            <p:cNvPr id="21" name="Picture 2" descr="Résultat de recherche d'images pour &quot;image bonhomme powerpoint&quot;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009" y="2405576"/>
              <a:ext cx="530618" cy="4601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angle 21"/>
            <p:cNvSpPr>
              <a:spLocks noChangeArrowheads="1"/>
            </p:cNvSpPr>
            <p:nvPr/>
          </p:nvSpPr>
          <p:spPr bwMode="auto">
            <a:xfrm>
              <a:off x="786064" y="2435602"/>
              <a:ext cx="8250432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>
                <a:defRPr/>
              </a:pPr>
              <a:r>
                <a:rPr lang="fr-FR" altLang="fr-FR" sz="2000" b="1" dirty="0">
                  <a:solidFill>
                    <a:srgbClr val="009DE0"/>
                  </a:solidFill>
                </a:rPr>
                <a:t> Cours de soutien</a:t>
              </a:r>
            </a:p>
          </p:txBody>
        </p:sp>
      </p:grpSp>
      <p:grpSp>
        <p:nvGrpSpPr>
          <p:cNvPr id="23" name="Groupe 22"/>
          <p:cNvGrpSpPr/>
          <p:nvPr/>
        </p:nvGrpSpPr>
        <p:grpSpPr>
          <a:xfrm>
            <a:off x="1059136" y="5347253"/>
            <a:ext cx="8754487" cy="1261132"/>
            <a:chOff x="282009" y="2209987"/>
            <a:chExt cx="8754487" cy="1261132"/>
          </a:xfrm>
        </p:grpSpPr>
        <p:pic>
          <p:nvPicPr>
            <p:cNvPr id="24" name="Picture 2" descr="Résultat de recherche d'images pour &quot;image bonhomme powerpoint&quot;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009" y="2209987"/>
              <a:ext cx="530618" cy="4601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Rectangle 24"/>
            <p:cNvSpPr>
              <a:spLocks noChangeArrowheads="1"/>
            </p:cNvSpPr>
            <p:nvPr/>
          </p:nvSpPr>
          <p:spPr bwMode="auto">
            <a:xfrm>
              <a:off x="786064" y="2240013"/>
              <a:ext cx="8250432" cy="1231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>
                <a:defRPr/>
              </a:pPr>
              <a:r>
                <a:rPr lang="fr-FR" altLang="fr-FR" sz="2000" b="1" dirty="0">
                  <a:solidFill>
                    <a:srgbClr val="009DE0"/>
                  </a:solidFill>
                </a:rPr>
                <a:t> PPP : </a:t>
              </a:r>
            </a:p>
            <a:p>
              <a:pPr marL="1085850" lvl="1" indent="-342900">
                <a:buBlip>
                  <a:blip r:embed="rId3"/>
                </a:buBlip>
                <a:defRPr/>
              </a:pPr>
              <a:r>
                <a:rPr lang="fr-FR" altLang="fr-FR" sz="1800" b="1" dirty="0">
                  <a:solidFill>
                    <a:srgbClr val="009DE0"/>
                  </a:solidFill>
                </a:rPr>
                <a:t>Projet</a:t>
              </a:r>
              <a:r>
                <a:rPr lang="fr-FR" altLang="fr-FR" sz="1800" b="1" dirty="0">
                  <a:solidFill>
                    <a:srgbClr val="0066FF"/>
                  </a:solidFill>
                </a:rPr>
                <a:t> </a:t>
              </a:r>
              <a:r>
                <a:rPr lang="fr-FR" altLang="fr-FR" sz="1800" b="1" dirty="0">
                  <a:solidFill>
                    <a:srgbClr val="443A31"/>
                  </a:solidFill>
                </a:rPr>
                <a:t>(vie active ou études)</a:t>
              </a:r>
            </a:p>
            <a:p>
              <a:pPr marL="1085850" lvl="1" indent="-342900">
                <a:buBlip>
                  <a:blip r:embed="rId3"/>
                </a:buBlip>
                <a:defRPr/>
              </a:pPr>
              <a:r>
                <a:rPr lang="fr-FR" altLang="fr-FR" sz="1800" b="1" dirty="0">
                  <a:solidFill>
                    <a:srgbClr val="009DE0"/>
                  </a:solidFill>
                </a:rPr>
                <a:t>Professionnel</a:t>
              </a:r>
              <a:r>
                <a:rPr lang="fr-FR" altLang="fr-FR" sz="1800" b="1" dirty="0">
                  <a:solidFill>
                    <a:srgbClr val="0066FF"/>
                  </a:solidFill>
                </a:rPr>
                <a:t> </a:t>
              </a:r>
              <a:r>
                <a:rPr lang="fr-FR" altLang="fr-FR" sz="1800" b="1" dirty="0">
                  <a:solidFill>
                    <a:srgbClr val="443A31"/>
                  </a:solidFill>
                </a:rPr>
                <a:t>(métiers ou secteur d’activités)</a:t>
              </a:r>
            </a:p>
            <a:p>
              <a:pPr marL="1085850" lvl="1" indent="-342900">
                <a:buBlip>
                  <a:blip r:embed="rId3"/>
                </a:buBlip>
                <a:defRPr/>
              </a:pPr>
              <a:r>
                <a:rPr lang="fr-FR" altLang="fr-FR" sz="1800" b="1" dirty="0">
                  <a:solidFill>
                    <a:srgbClr val="009DE0"/>
                  </a:solidFill>
                </a:rPr>
                <a:t>Personnel</a:t>
              </a:r>
              <a:r>
                <a:rPr lang="fr-FR" altLang="fr-FR" sz="1800" b="1" dirty="0">
                  <a:solidFill>
                    <a:srgbClr val="0066FF"/>
                  </a:solidFill>
                </a:rPr>
                <a:t> </a:t>
              </a:r>
              <a:r>
                <a:rPr lang="fr-FR" altLang="fr-FR" sz="1800" b="1" dirty="0">
                  <a:solidFill>
                    <a:srgbClr val="443A31"/>
                  </a:solidFill>
                </a:rPr>
                <a:t>(motivation et capacités)</a:t>
              </a:r>
            </a:p>
          </p:txBody>
        </p:sp>
      </p:grpSp>
      <p:pic>
        <p:nvPicPr>
          <p:cNvPr id="27" name="Picture 7" descr="Résultat de recherche d'images pour &quot;image ppt bonhomme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3613" y="5085184"/>
            <a:ext cx="1344891" cy="1296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Résultat de recherche d'images pour &quot;image bonhomme&quot;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776857"/>
            <a:ext cx="895424" cy="89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Comment se passent les études ?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GMP - IUT de Bordeaux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Journées Portes Ouvertes</a:t>
            </a:r>
            <a:endParaRPr lang="fr-FR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33CAC-ABA5-42DC-A3C4-D7B2D53BA962}" type="slidenum">
              <a:rPr lang="fr-FR" smtClean="0"/>
              <a:t>9</a:t>
            </a:fld>
            <a:endParaRPr lang="fr-FR"/>
          </a:p>
        </p:txBody>
      </p:sp>
      <p:pic>
        <p:nvPicPr>
          <p:cNvPr id="31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943372"/>
            <a:ext cx="85725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 descr="Résultat de recherche d'images pour &quot;image bonhomme powerpoint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287905"/>
            <a:ext cx="530618" cy="460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1547663" y="2317931"/>
            <a:ext cx="753758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defRPr/>
            </a:pPr>
            <a:r>
              <a:rPr lang="fr-FR" altLang="fr-FR" sz="2000" b="1" dirty="0">
                <a:solidFill>
                  <a:srgbClr val="009DE0"/>
                </a:solidFill>
              </a:rPr>
              <a:t> Contrôle continu  (DS, TD, TP, SAE, projet, stage …) + rapports, soutenances</a:t>
            </a:r>
          </a:p>
        </p:txBody>
      </p:sp>
      <p:pic>
        <p:nvPicPr>
          <p:cNvPr id="30" name="Picture 2" descr="Résultat de recherche d'images pour &quot;image bonhomme powerpoint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996952"/>
            <a:ext cx="530618" cy="460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>
            <a:spLocks noChangeArrowheads="1"/>
          </p:cNvSpPr>
          <p:nvPr/>
        </p:nvSpPr>
        <p:spPr bwMode="auto">
          <a:xfrm>
            <a:off x="1642932" y="3026978"/>
            <a:ext cx="750106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defRPr/>
            </a:pPr>
            <a:r>
              <a:rPr lang="fr-FR" altLang="fr-FR" sz="2000" b="1" dirty="0">
                <a:solidFill>
                  <a:srgbClr val="009DE0"/>
                </a:solidFill>
              </a:rPr>
              <a:t>Mises en situation professionnelle (validation compétences)</a:t>
            </a:r>
          </a:p>
        </p:txBody>
      </p:sp>
    </p:spTree>
    <p:extLst>
      <p:ext uri="{BB962C8B-B14F-4D97-AF65-F5344CB8AC3E}">
        <p14:creationId xmlns:p14="http://schemas.microsoft.com/office/powerpoint/2010/main" val="2717584555"/>
      </p:ext>
    </p:extLst>
  </p:cSld>
  <p:clrMapOvr>
    <a:masterClrMapping/>
  </p:clrMapOvr>
  <p:transition spd="slow" advTm="108249">
    <p:wipe/>
  </p:transition>
</p:sld>
</file>

<file path=ppt/theme/theme1.xml><?xml version="1.0" encoding="utf-8"?>
<a:theme xmlns:a="http://schemas.openxmlformats.org/drawingml/2006/main" name="GMP">
  <a:themeElements>
    <a:clrScheme name="Personnalisée 17">
      <a:dk1>
        <a:srgbClr val="000000"/>
      </a:dk1>
      <a:lt1>
        <a:srgbClr val="FFFFFF"/>
      </a:lt1>
      <a:dk2>
        <a:srgbClr val="BEAD8A"/>
      </a:dk2>
      <a:lt2>
        <a:srgbClr val="443A31"/>
      </a:lt2>
      <a:accent1>
        <a:srgbClr val="009DE0"/>
      </a:accent1>
      <a:accent2>
        <a:srgbClr val="63C6F5"/>
      </a:accent2>
      <a:accent3>
        <a:srgbClr val="9FDAF9"/>
      </a:accent3>
      <a:accent4>
        <a:srgbClr val="9F3E91"/>
      </a:accent4>
      <a:accent5>
        <a:srgbClr val="DACC52"/>
      </a:accent5>
      <a:accent6>
        <a:srgbClr val="EC6C43"/>
      </a:accent6>
      <a:hlink>
        <a:srgbClr val="9F3E91"/>
      </a:hlink>
      <a:folHlink>
        <a:srgbClr val="34B1A9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GMP</Template>
  <TotalTime>2222</TotalTime>
  <Words>1544</Words>
  <Application>Microsoft Office PowerPoint</Application>
  <PresentationFormat>Affichage à l'écran (4:3)</PresentationFormat>
  <Paragraphs>411</Paragraphs>
  <Slides>37</Slides>
  <Notes>6</Notes>
  <HiddenSlides>3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37</vt:i4>
      </vt:variant>
    </vt:vector>
  </HeadingPairs>
  <TitlesOfParts>
    <vt:vector size="48" baseType="lpstr">
      <vt:lpstr>ＭＳ Ｐゴシック</vt:lpstr>
      <vt:lpstr>Arial</vt:lpstr>
      <vt:lpstr>Brix Slab Bold</vt:lpstr>
      <vt:lpstr>Calibri</vt:lpstr>
      <vt:lpstr>Courier New</vt:lpstr>
      <vt:lpstr>Lucida Grande</vt:lpstr>
      <vt:lpstr>Monotype Sorts</vt:lpstr>
      <vt:lpstr>Tahoma</vt:lpstr>
      <vt:lpstr>Times New Roman</vt:lpstr>
      <vt:lpstr>Wingdings</vt:lpstr>
      <vt:lpstr>GMP</vt:lpstr>
      <vt:lpstr>Présentation PowerPoint</vt:lpstr>
      <vt:lpstr>Présentation PowerPoint</vt:lpstr>
      <vt:lpstr>Présentation PowerPoint</vt:lpstr>
      <vt:lpstr>Présentation PowerPoint</vt:lpstr>
      <vt:lpstr>Instituts Universitaire de Technologie : un réseau national</vt:lpstr>
      <vt:lpstr>111 IUT – 24 spécialités</vt:lpstr>
      <vt:lpstr>IUT de Bordeaux</vt:lpstr>
      <vt:lpstr>Quels sont les diplômes délivrés dans les IUT ?</vt:lpstr>
      <vt:lpstr>Comment se passent les études ?</vt:lpstr>
      <vt:lpstr>Comment réussit-on un BUT ?</vt:lpstr>
      <vt:lpstr>Le poids de la Métallurgie</vt:lpstr>
      <vt:lpstr>Quels secteurs industriels ?</vt:lpstr>
      <vt:lpstr>Quelques chiffres par secteur</vt:lpstr>
      <vt:lpstr>La place des cadres intermédiaires GMP</vt:lpstr>
      <vt:lpstr>C’est quoi un BUT GMP ?</vt:lpstr>
      <vt:lpstr>Quelles compétences en GMP ?</vt:lpstr>
      <vt:lpstr>Quelles compétences en GMP ?</vt:lpstr>
      <vt:lpstr>Quelles compétences en GMP ?</vt:lpstr>
      <vt:lpstr>Quelles compétences en GMP ?</vt:lpstr>
      <vt:lpstr>Quelles compétences en GMP ?</vt:lpstr>
      <vt:lpstr>Quelles compétences en GMP ?</vt:lpstr>
      <vt:lpstr>Quelles compétences en GMP ?</vt:lpstr>
      <vt:lpstr>Des mises en situation et des projets tout au long de la formation</vt:lpstr>
      <vt:lpstr>Un Programme Pédagogique National (PPN)</vt:lpstr>
      <vt:lpstr>Un Programme Pédagogique National (PPN)</vt:lpstr>
      <vt:lpstr>Le parcours robotique, c’est quoi ?</vt:lpstr>
      <vt:lpstr>Après le BUT GMP ?</vt:lpstr>
      <vt:lpstr>Actuellement après le DUT GMP</vt:lpstr>
      <vt:lpstr>Recrutement ?</vt:lpstr>
      <vt:lpstr>Recrutement ?</vt:lpstr>
      <vt:lpstr>Recrutement - Les idées reçues</vt:lpstr>
      <vt:lpstr>Boostez votre dossier !</vt:lpstr>
      <vt:lpstr>Et si je me trompe d’orientation ?</vt:lpstr>
      <vt:lpstr>Présentation PowerPoint</vt:lpstr>
      <vt:lpstr>Présentation PowerPoint</vt:lpstr>
      <vt:lpstr>Dates importantes</vt:lpstr>
      <vt:lpstr>Présentation PowerPoint</vt:lpstr>
    </vt:vector>
  </TitlesOfParts>
  <Company>IUT de Bordeaux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JPO GMP Bx</dc:title>
  <dc:creator>Dept GMP</dc:creator>
  <cp:lastModifiedBy>Antoine PIETRI</cp:lastModifiedBy>
  <cp:revision>194</cp:revision>
  <dcterms:created xsi:type="dcterms:W3CDTF">2017-12-14T09:48:14Z</dcterms:created>
  <dcterms:modified xsi:type="dcterms:W3CDTF">2021-11-29T20:42:12Z</dcterms:modified>
</cp:coreProperties>
</file>